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2"/>
  </p:notesMasterIdLst>
  <p:sldIdLst>
    <p:sldId id="260" r:id="rId5"/>
    <p:sldId id="262" r:id="rId6"/>
    <p:sldId id="265" r:id="rId7"/>
    <p:sldId id="290" r:id="rId8"/>
    <p:sldId id="275" r:id="rId9"/>
    <p:sldId id="267" r:id="rId10"/>
    <p:sldId id="269" r:id="rId11"/>
    <p:sldId id="270" r:id="rId12"/>
    <p:sldId id="268" r:id="rId13"/>
    <p:sldId id="273" r:id="rId14"/>
    <p:sldId id="283" r:id="rId15"/>
    <p:sldId id="272" r:id="rId16"/>
    <p:sldId id="286" r:id="rId17"/>
    <p:sldId id="271" r:id="rId18"/>
    <p:sldId id="287" r:id="rId19"/>
    <p:sldId id="276" r:id="rId20"/>
    <p:sldId id="293" r:id="rId21"/>
    <p:sldId id="294" r:id="rId22"/>
    <p:sldId id="295" r:id="rId23"/>
    <p:sldId id="297" r:id="rId24"/>
    <p:sldId id="279" r:id="rId25"/>
    <p:sldId id="280" r:id="rId26"/>
    <p:sldId id="292" r:id="rId27"/>
    <p:sldId id="281" r:id="rId28"/>
    <p:sldId id="291" r:id="rId29"/>
    <p:sldId id="28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es Skerry" initials="GS" lastIdx="2" clrIdx="0">
    <p:extLst>
      <p:ext uri="{19B8F6BF-5375-455C-9EA6-DF929625EA0E}">
        <p15:presenceInfo xmlns:p15="http://schemas.microsoft.com/office/powerpoint/2012/main" userId="S::giles.skerry@scope.org.uk::6adf4170-f5fe-47ac-a263-7186320a33b6" providerId="AD"/>
      </p:ext>
    </p:extLst>
  </p:cmAuthor>
  <p:cmAuthor id="2" name="Cara Pears" initials="CP" lastIdx="5" clrIdx="1">
    <p:extLst>
      <p:ext uri="{19B8F6BF-5375-455C-9EA6-DF929625EA0E}">
        <p15:presenceInfo xmlns:p15="http://schemas.microsoft.com/office/powerpoint/2012/main" userId="S::cara.pears@scope.org.uk::677b8772-e678-4d06-9d5a-e52d976dffe7" providerId="AD"/>
      </p:ext>
    </p:extLst>
  </p:cmAuthor>
  <p:cmAuthor id="3" name="Jessica Bricknell" initials="JB" lastIdx="2" clrIdx="2">
    <p:extLst>
      <p:ext uri="{19B8F6BF-5375-455C-9EA6-DF929625EA0E}">
        <p15:presenceInfo xmlns:p15="http://schemas.microsoft.com/office/powerpoint/2012/main" userId="S::jessica.bricknell@scope.org.uk::f84739cf-5111-40c3-a7fb-f03a91363e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29F"/>
    <a:srgbClr val="F6F3FA"/>
    <a:srgbClr val="000000"/>
    <a:srgbClr val="14CAC9"/>
    <a:srgbClr val="340458"/>
    <a:srgbClr val="FE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7" autoAdjust="0"/>
  </p:normalViewPr>
  <p:slideViewPr>
    <p:cSldViewPr snapToGrid="0">
      <p:cViewPr varScale="1">
        <p:scale>
          <a:sx n="66" d="100"/>
          <a:sy n="66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ricknell" userId="f84739cf-5111-40c3-a7fb-f03a91363e77" providerId="ADAL" clId="{4CBEFCB0-DDAC-4E5F-8EDA-FDE84D064D09}"/>
    <pc:docChg chg="custSel modSld">
      <pc:chgData name="Jessica Bricknell" userId="f84739cf-5111-40c3-a7fb-f03a91363e77" providerId="ADAL" clId="{4CBEFCB0-DDAC-4E5F-8EDA-FDE84D064D09}" dt="2021-03-02T10:54:51.376" v="255" actId="20577"/>
      <pc:docMkLst>
        <pc:docMk/>
      </pc:docMkLst>
      <pc:sldChg chg="modSp mod delCm modNotesTx">
        <pc:chgData name="Jessica Bricknell" userId="f84739cf-5111-40c3-a7fb-f03a91363e77" providerId="ADAL" clId="{4CBEFCB0-DDAC-4E5F-8EDA-FDE84D064D09}" dt="2021-03-02T10:51:11.324" v="6" actId="20577"/>
        <pc:sldMkLst>
          <pc:docMk/>
          <pc:sldMk cId="4214588664" sldId="262"/>
        </pc:sldMkLst>
        <pc:spChg chg="mod">
          <ac:chgData name="Jessica Bricknell" userId="f84739cf-5111-40c3-a7fb-f03a91363e77" providerId="ADAL" clId="{4CBEFCB0-DDAC-4E5F-8EDA-FDE84D064D09}" dt="2021-03-02T10:50:48.092" v="5" actId="14100"/>
          <ac:spMkLst>
            <pc:docMk/>
            <pc:sldMk cId="4214588664" sldId="262"/>
            <ac:spMk id="8" creationId="{FBCF2038-D626-4D0F-8A63-EABAB78BEAB9}"/>
          </ac:spMkLst>
        </pc:spChg>
        <pc:grpChg chg="mod">
          <ac:chgData name="Jessica Bricknell" userId="f84739cf-5111-40c3-a7fb-f03a91363e77" providerId="ADAL" clId="{4CBEFCB0-DDAC-4E5F-8EDA-FDE84D064D09}" dt="2021-03-02T10:50:23.877" v="1" actId="962"/>
          <ac:grpSpMkLst>
            <pc:docMk/>
            <pc:sldMk cId="4214588664" sldId="262"/>
            <ac:grpSpMk id="11" creationId="{728D4423-9E4F-465F-A9B9-CD035654CF98}"/>
          </ac:grpSpMkLst>
        </pc:grpChg>
        <pc:picChg chg="mod ord">
          <ac:chgData name="Jessica Bricknell" userId="f84739cf-5111-40c3-a7fb-f03a91363e77" providerId="ADAL" clId="{4CBEFCB0-DDAC-4E5F-8EDA-FDE84D064D09}" dt="2021-03-02T10:50:42.090" v="4" actId="962"/>
          <ac:picMkLst>
            <pc:docMk/>
            <pc:sldMk cId="4214588664" sldId="262"/>
            <ac:picMk id="14" creationId="{E0D4E7F1-8C8E-43C1-AA61-622E209786F1}"/>
          </ac:picMkLst>
        </pc:picChg>
      </pc:sldChg>
      <pc:sldChg chg="modNotesTx">
        <pc:chgData name="Jessica Bricknell" userId="f84739cf-5111-40c3-a7fb-f03a91363e77" providerId="ADAL" clId="{4CBEFCB0-DDAC-4E5F-8EDA-FDE84D064D09}" dt="2021-03-02T10:51:13.174" v="7" actId="20577"/>
        <pc:sldMkLst>
          <pc:docMk/>
          <pc:sldMk cId="54650785" sldId="265"/>
        </pc:sldMkLst>
      </pc:sldChg>
      <pc:sldChg chg="modNotesTx">
        <pc:chgData name="Jessica Bricknell" userId="f84739cf-5111-40c3-a7fb-f03a91363e77" providerId="ADAL" clId="{4CBEFCB0-DDAC-4E5F-8EDA-FDE84D064D09}" dt="2021-03-02T10:51:48.966" v="232" actId="6549"/>
        <pc:sldMkLst>
          <pc:docMk/>
          <pc:sldMk cId="400073848" sldId="267"/>
        </pc:sldMkLst>
      </pc:sldChg>
      <pc:sldChg chg="modSp mod modNotesTx">
        <pc:chgData name="Jessica Bricknell" userId="f84739cf-5111-40c3-a7fb-f03a91363e77" providerId="ADAL" clId="{4CBEFCB0-DDAC-4E5F-8EDA-FDE84D064D09}" dt="2021-03-02T10:52:29.849" v="235" actId="6549"/>
        <pc:sldMkLst>
          <pc:docMk/>
          <pc:sldMk cId="1850959826" sldId="268"/>
        </pc:sldMkLst>
        <pc:graphicFrameChg chg="mod">
          <ac:chgData name="Jessica Bricknell" userId="f84739cf-5111-40c3-a7fb-f03a91363e77" providerId="ADAL" clId="{4CBEFCB0-DDAC-4E5F-8EDA-FDE84D064D09}" dt="2021-03-02T10:52:12.460" v="234" actId="962"/>
          <ac:graphicFrameMkLst>
            <pc:docMk/>
            <pc:sldMk cId="1850959826" sldId="268"/>
            <ac:graphicFrameMk id="5" creationId="{6B749E1B-5132-47BB-8AEC-975BFB9A185B}"/>
          </ac:graphicFrameMkLst>
        </pc:graphicFrameChg>
      </pc:sldChg>
      <pc:sldChg chg="modNotesTx">
        <pc:chgData name="Jessica Bricknell" userId="f84739cf-5111-40c3-a7fb-f03a91363e77" providerId="ADAL" clId="{4CBEFCB0-DDAC-4E5F-8EDA-FDE84D064D09}" dt="2021-03-02T10:52:00.321" v="233" actId="6549"/>
        <pc:sldMkLst>
          <pc:docMk/>
          <pc:sldMk cId="959519575" sldId="270"/>
        </pc:sldMkLst>
      </pc:sldChg>
      <pc:sldChg chg="modSp mod modNotesTx">
        <pc:chgData name="Jessica Bricknell" userId="f84739cf-5111-40c3-a7fb-f03a91363e77" providerId="ADAL" clId="{4CBEFCB0-DDAC-4E5F-8EDA-FDE84D064D09}" dt="2021-03-02T10:53:08.398" v="242" actId="962"/>
        <pc:sldMkLst>
          <pc:docMk/>
          <pc:sldMk cId="361734794" sldId="271"/>
        </pc:sldMkLst>
        <pc:grpChg chg="mod">
          <ac:chgData name="Jessica Bricknell" userId="f84739cf-5111-40c3-a7fb-f03a91363e77" providerId="ADAL" clId="{4CBEFCB0-DDAC-4E5F-8EDA-FDE84D064D09}" dt="2021-03-02T10:53:08.398" v="242" actId="962"/>
          <ac:grpSpMkLst>
            <pc:docMk/>
            <pc:sldMk cId="361734794" sldId="271"/>
            <ac:grpSpMk id="2" creationId="{714A0590-DBF3-4961-8FC2-ADE164370976}"/>
          </ac:grpSpMkLst>
        </pc:grpChg>
      </pc:sldChg>
      <pc:sldChg chg="modNotesTx">
        <pc:chgData name="Jessica Bricknell" userId="f84739cf-5111-40c3-a7fb-f03a91363e77" providerId="ADAL" clId="{4CBEFCB0-DDAC-4E5F-8EDA-FDE84D064D09}" dt="2021-03-02T10:52:40.514" v="238" actId="6549"/>
        <pc:sldMkLst>
          <pc:docMk/>
          <pc:sldMk cId="413025440" sldId="272"/>
        </pc:sldMkLst>
      </pc:sldChg>
      <pc:sldChg chg="modNotesTx">
        <pc:chgData name="Jessica Bricknell" userId="f84739cf-5111-40c3-a7fb-f03a91363e77" providerId="ADAL" clId="{4CBEFCB0-DDAC-4E5F-8EDA-FDE84D064D09}" dt="2021-03-02T10:52:33.039" v="236" actId="6549"/>
        <pc:sldMkLst>
          <pc:docMk/>
          <pc:sldMk cId="3296251598" sldId="273"/>
        </pc:sldMkLst>
      </pc:sldChg>
      <pc:sldChg chg="modSp mod modNotesTx">
        <pc:chgData name="Jessica Bricknell" userId="f84739cf-5111-40c3-a7fb-f03a91363e77" providerId="ADAL" clId="{4CBEFCB0-DDAC-4E5F-8EDA-FDE84D064D09}" dt="2021-03-02T10:51:36.194" v="223" actId="13244"/>
        <pc:sldMkLst>
          <pc:docMk/>
          <pc:sldMk cId="692972831" sldId="275"/>
        </pc:sldMkLst>
        <pc:picChg chg="ord">
          <ac:chgData name="Jessica Bricknell" userId="f84739cf-5111-40c3-a7fb-f03a91363e77" providerId="ADAL" clId="{4CBEFCB0-DDAC-4E5F-8EDA-FDE84D064D09}" dt="2021-03-02T10:51:36.194" v="223" actId="13244"/>
          <ac:picMkLst>
            <pc:docMk/>
            <pc:sldMk cId="692972831" sldId="275"/>
            <ac:picMk id="5" creationId="{50DF3FCB-CFE1-412C-8E98-B04814720F2F}"/>
          </ac:picMkLst>
        </pc:picChg>
      </pc:sldChg>
      <pc:sldChg chg="modNotesTx">
        <pc:chgData name="Jessica Bricknell" userId="f84739cf-5111-40c3-a7fb-f03a91363e77" providerId="ADAL" clId="{4CBEFCB0-DDAC-4E5F-8EDA-FDE84D064D09}" dt="2021-03-02T10:54:15.662" v="251" actId="20577"/>
        <pc:sldMkLst>
          <pc:docMk/>
          <pc:sldMk cId="2321352515" sldId="280"/>
        </pc:sldMkLst>
      </pc:sldChg>
      <pc:sldChg chg="modNotesTx">
        <pc:chgData name="Jessica Bricknell" userId="f84739cf-5111-40c3-a7fb-f03a91363e77" providerId="ADAL" clId="{4CBEFCB0-DDAC-4E5F-8EDA-FDE84D064D09}" dt="2021-03-02T10:54:33.265" v="253" actId="20577"/>
        <pc:sldMkLst>
          <pc:docMk/>
          <pc:sldMk cId="3444704442" sldId="281"/>
        </pc:sldMkLst>
      </pc:sldChg>
      <pc:sldChg chg="modNotesTx">
        <pc:chgData name="Jessica Bricknell" userId="f84739cf-5111-40c3-a7fb-f03a91363e77" providerId="ADAL" clId="{4CBEFCB0-DDAC-4E5F-8EDA-FDE84D064D09}" dt="2021-03-02T10:54:51.376" v="255" actId="20577"/>
        <pc:sldMkLst>
          <pc:docMk/>
          <pc:sldMk cId="3804305937" sldId="282"/>
        </pc:sldMkLst>
      </pc:sldChg>
      <pc:sldChg chg="modNotesTx">
        <pc:chgData name="Jessica Bricknell" userId="f84739cf-5111-40c3-a7fb-f03a91363e77" providerId="ADAL" clId="{4CBEFCB0-DDAC-4E5F-8EDA-FDE84D064D09}" dt="2021-03-02T10:52:36.061" v="237" actId="6549"/>
        <pc:sldMkLst>
          <pc:docMk/>
          <pc:sldMk cId="2492001030" sldId="283"/>
        </pc:sldMkLst>
      </pc:sldChg>
      <pc:sldChg chg="modNotesTx">
        <pc:chgData name="Jessica Bricknell" userId="f84739cf-5111-40c3-a7fb-f03a91363e77" providerId="ADAL" clId="{4CBEFCB0-DDAC-4E5F-8EDA-FDE84D064D09}" dt="2021-03-02T10:52:47.239" v="239" actId="6549"/>
        <pc:sldMkLst>
          <pc:docMk/>
          <pc:sldMk cId="2983322843" sldId="286"/>
        </pc:sldMkLst>
      </pc:sldChg>
      <pc:sldChg chg="modNotesTx">
        <pc:chgData name="Jessica Bricknell" userId="f84739cf-5111-40c3-a7fb-f03a91363e77" providerId="ADAL" clId="{4CBEFCB0-DDAC-4E5F-8EDA-FDE84D064D09}" dt="2021-03-02T10:53:30.112" v="243" actId="6549"/>
        <pc:sldMkLst>
          <pc:docMk/>
          <pc:sldMk cId="2509886791" sldId="287"/>
        </pc:sldMkLst>
      </pc:sldChg>
      <pc:sldChg chg="modNotesTx">
        <pc:chgData name="Jessica Bricknell" userId="f84739cf-5111-40c3-a7fb-f03a91363e77" providerId="ADAL" clId="{4CBEFCB0-DDAC-4E5F-8EDA-FDE84D064D09}" dt="2021-03-02T10:51:17.060" v="29" actId="6549"/>
        <pc:sldMkLst>
          <pc:docMk/>
          <pc:sldMk cId="900220224" sldId="290"/>
        </pc:sldMkLst>
      </pc:sldChg>
      <pc:sldChg chg="modNotesTx">
        <pc:chgData name="Jessica Bricknell" userId="f84739cf-5111-40c3-a7fb-f03a91363e77" providerId="ADAL" clId="{4CBEFCB0-DDAC-4E5F-8EDA-FDE84D064D09}" dt="2021-03-02T10:54:41.879" v="254" actId="20577"/>
        <pc:sldMkLst>
          <pc:docMk/>
          <pc:sldMk cId="2058357473" sldId="291"/>
        </pc:sldMkLst>
      </pc:sldChg>
      <pc:sldChg chg="modNotesTx">
        <pc:chgData name="Jessica Bricknell" userId="f84739cf-5111-40c3-a7fb-f03a91363e77" providerId="ADAL" clId="{4CBEFCB0-DDAC-4E5F-8EDA-FDE84D064D09}" dt="2021-03-02T10:54:23.094" v="252" actId="20577"/>
        <pc:sldMkLst>
          <pc:docMk/>
          <pc:sldMk cId="1082683889" sldId="292"/>
        </pc:sldMkLst>
      </pc:sldChg>
      <pc:sldChg chg="modNotesTx">
        <pc:chgData name="Jessica Bricknell" userId="f84739cf-5111-40c3-a7fb-f03a91363e77" providerId="ADAL" clId="{4CBEFCB0-DDAC-4E5F-8EDA-FDE84D064D09}" dt="2021-03-02T10:53:34.475" v="246" actId="6549"/>
        <pc:sldMkLst>
          <pc:docMk/>
          <pc:sldMk cId="2546511135" sldId="293"/>
        </pc:sldMkLst>
      </pc:sldChg>
      <pc:sldChg chg="modNotesTx">
        <pc:chgData name="Jessica Bricknell" userId="f84739cf-5111-40c3-a7fb-f03a91363e77" providerId="ADAL" clId="{4CBEFCB0-DDAC-4E5F-8EDA-FDE84D064D09}" dt="2021-03-02T10:53:45.712" v="247" actId="6549"/>
        <pc:sldMkLst>
          <pc:docMk/>
          <pc:sldMk cId="4110119221" sldId="294"/>
        </pc:sldMkLst>
      </pc:sldChg>
      <pc:sldChg chg="modNotesTx">
        <pc:chgData name="Jessica Bricknell" userId="f84739cf-5111-40c3-a7fb-f03a91363e77" providerId="ADAL" clId="{4CBEFCB0-DDAC-4E5F-8EDA-FDE84D064D09}" dt="2021-03-02T10:53:47.829" v="248" actId="6549"/>
        <pc:sldMkLst>
          <pc:docMk/>
          <pc:sldMk cId="3463981964" sldId="295"/>
        </pc:sldMkLst>
      </pc:sldChg>
      <pc:sldChg chg="modSp mod modNotesTx">
        <pc:chgData name="Jessica Bricknell" userId="f84739cf-5111-40c3-a7fb-f03a91363e77" providerId="ADAL" clId="{4CBEFCB0-DDAC-4E5F-8EDA-FDE84D064D09}" dt="2021-03-02T10:54:12.838" v="250" actId="20577"/>
        <pc:sldMkLst>
          <pc:docMk/>
          <pc:sldMk cId="1184247409" sldId="297"/>
        </pc:sldMkLst>
        <pc:picChg chg="mod">
          <ac:chgData name="Jessica Bricknell" userId="f84739cf-5111-40c3-a7fb-f03a91363e77" providerId="ADAL" clId="{4CBEFCB0-DDAC-4E5F-8EDA-FDE84D064D09}" dt="2021-03-02T10:54:07.098" v="249" actId="962"/>
          <ac:picMkLst>
            <pc:docMk/>
            <pc:sldMk cId="1184247409" sldId="297"/>
            <ac:picMk id="7" creationId="{32643A07-FC03-420C-8593-0F80F3E7E7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490D-FFB0-E94C-A7EF-83EC840D08C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0E6D-4AD5-1D44-8C76-97F87322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5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5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4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3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6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6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1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8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0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C0E6D-4AD5-1D44-8C76-97F87322F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CE0ED7-F16D-7B4D-ABD2-C37D6ACAA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88" t="32879"/>
          <a:stretch/>
        </p:blipFill>
        <p:spPr>
          <a:xfrm>
            <a:off x="0" y="0"/>
            <a:ext cx="9101138" cy="28723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7FC007-4F95-A54F-9701-7116E73D9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850" y="3273409"/>
            <a:ext cx="9177338" cy="609398"/>
          </a:xfrm>
        </p:spPr>
        <p:txBody>
          <a:bodyPr/>
          <a:lstStyle>
            <a:lvl1pPr marL="0" indent="0" algn="l">
              <a:buNone/>
              <a:defRPr sz="4400" b="0">
                <a:solidFill>
                  <a:srgbClr val="F6F3F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E756F0-A936-CE43-8C96-738A53EA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618038" cy="1495794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6CE19-FA00-7642-9EB1-40369589F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227"/>
          <a:stretch/>
        </p:blipFill>
        <p:spPr>
          <a:xfrm rot="16200000">
            <a:off x="8402198" y="3904032"/>
            <a:ext cx="2409895" cy="3498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EB063-1FEC-BF49-A812-BD0AB63533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3488" y="5294387"/>
            <a:ext cx="6026150" cy="6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2E6E-4277-CF45-8D03-AC00EA94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Chart slide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80E735-1FFE-A649-AA5C-E19FF304E2B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2925" y="1628775"/>
            <a:ext cx="6858001" cy="4400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2C52C1-A996-7C40-AEB9-8063BA3A1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5338" y="1600200"/>
            <a:ext cx="3271837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4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C15A5-8DFE-414E-B1E4-1EFD00E30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120" r="6709"/>
          <a:stretch/>
        </p:blipFill>
        <p:spPr>
          <a:xfrm rot="16200000">
            <a:off x="2523144" y="-2523144"/>
            <a:ext cx="4944534" cy="99908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E756F0-A936-CE43-8C96-738A53EA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618038" cy="1495794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47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B5846B-C4FA-4A44-B33E-7DE98B553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055" r="23300"/>
          <a:stretch/>
        </p:blipFill>
        <p:spPr>
          <a:xfrm flipH="1">
            <a:off x="0" y="0"/>
            <a:ext cx="9934162" cy="49620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E756F0-A936-CE43-8C96-738A53EA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618038" cy="1495794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00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2852-BE3B-7A4D-9069-8CB11CDA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argreave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36B7-EF2A-4348-A944-BA5CA0F9D3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82812"/>
            <a:ext cx="10515600" cy="443198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Subheading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35F32E-F324-CE4D-8735-58EFABEC4DE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0000" y="2276872"/>
            <a:ext cx="10515600" cy="430887"/>
          </a:xfrm>
        </p:spPr>
        <p:txBody>
          <a:bodyPr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  <a:defRPr sz="2800" b="0" i="0">
                <a:solidFill>
                  <a:srgbClr val="000000"/>
                </a:solidFill>
                <a:latin typeface="Hargreav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Basic text</a:t>
            </a:r>
          </a:p>
        </p:txBody>
      </p:sp>
    </p:spTree>
    <p:extLst>
      <p:ext uri="{BB962C8B-B14F-4D97-AF65-F5344CB8AC3E}">
        <p14:creationId xmlns:p14="http://schemas.microsoft.com/office/powerpoint/2010/main" val="20780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44F65-A7F7-324B-97BE-3E2F9DA8C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5" t="24983"/>
          <a:stretch/>
        </p:blipFill>
        <p:spPr>
          <a:xfrm>
            <a:off x="0" y="0"/>
            <a:ext cx="10029826" cy="1216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17FCB-9419-134F-810D-5212A869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F176-9058-6F4C-BBD2-E41ED639E7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82812"/>
            <a:ext cx="10515600" cy="443198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Subheading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38EE2E-3D5C-1149-BE88-B73E870E29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0000" y="2276872"/>
            <a:ext cx="10515600" cy="430887"/>
          </a:xfrm>
        </p:spPr>
        <p:txBody>
          <a:bodyPr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  <a:defRPr sz="2800" b="0" i="0">
                <a:solidFill>
                  <a:srgbClr val="000000"/>
                </a:solidFill>
                <a:latin typeface="Hargreav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Basic text</a:t>
            </a:r>
          </a:p>
        </p:txBody>
      </p:sp>
    </p:spTree>
    <p:extLst>
      <p:ext uri="{BB962C8B-B14F-4D97-AF65-F5344CB8AC3E}">
        <p14:creationId xmlns:p14="http://schemas.microsoft.com/office/powerpoint/2010/main" val="307721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AF696-444A-FE46-97CA-A7D92E43C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5" t="24709"/>
          <a:stretch/>
        </p:blipFill>
        <p:spPr>
          <a:xfrm>
            <a:off x="-1" y="0"/>
            <a:ext cx="10029825" cy="1223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D7224-E9CA-B645-9733-F9A1947B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3AA05D-B89D-4541-AD80-A74DB97C9C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82812"/>
            <a:ext cx="10515600" cy="443198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Subheading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F3F955-44A6-3540-8450-752C619461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0000" y="2276872"/>
            <a:ext cx="10515600" cy="430887"/>
          </a:xfrm>
        </p:spPr>
        <p:txBody>
          <a:bodyPr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  <a:defRPr sz="2800" b="0" i="0">
                <a:solidFill>
                  <a:srgbClr val="000000"/>
                </a:solidFill>
                <a:latin typeface="Hargreav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Basic text</a:t>
            </a:r>
          </a:p>
        </p:txBody>
      </p:sp>
    </p:spTree>
    <p:extLst>
      <p:ext uri="{BB962C8B-B14F-4D97-AF65-F5344CB8AC3E}">
        <p14:creationId xmlns:p14="http://schemas.microsoft.com/office/powerpoint/2010/main" val="392996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E1E449-90EB-4848-9EDE-A2D76D36C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976" t="27026"/>
          <a:stretch/>
        </p:blipFill>
        <p:spPr>
          <a:xfrm>
            <a:off x="-1" y="0"/>
            <a:ext cx="10044919" cy="1213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D7224-E9CA-B645-9733-F9A1947B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3AA05D-B89D-4541-AD80-A74DB97C9C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82812"/>
            <a:ext cx="10515600" cy="443198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Subheading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F3F955-44A6-3540-8450-752C619461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0000" y="2276872"/>
            <a:ext cx="10515600" cy="430887"/>
          </a:xfrm>
        </p:spPr>
        <p:txBody>
          <a:bodyPr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  <a:defRPr sz="2800" b="0" i="0">
                <a:solidFill>
                  <a:srgbClr val="000000"/>
                </a:solidFill>
                <a:latin typeface="Hargreav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Basic text</a:t>
            </a:r>
          </a:p>
        </p:txBody>
      </p:sp>
    </p:spTree>
    <p:extLst>
      <p:ext uri="{BB962C8B-B14F-4D97-AF65-F5344CB8AC3E}">
        <p14:creationId xmlns:p14="http://schemas.microsoft.com/office/powerpoint/2010/main" val="69495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972B5B-D2AF-BF48-9934-0FD3A2B4EC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E57E-4CD7-2C48-B48A-7B59A7666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Table slide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4DB89E2-754C-D842-925C-A852B4213D8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2938" y="1785938"/>
            <a:ext cx="8101012" cy="43005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D17DB-4AE0-AC4E-B168-D9329794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600"/>
            <a:ext cx="11124778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0B50A-E1B1-2D47-97CA-02505318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40524"/>
            <a:ext cx="10515600" cy="253402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43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96" r:id="rId3"/>
    <p:sldLayoutId id="2147483686" r:id="rId4"/>
    <p:sldLayoutId id="2147483691" r:id="rId5"/>
    <p:sldLayoutId id="2147483692" r:id="rId6"/>
    <p:sldLayoutId id="2147483693" r:id="rId7"/>
    <p:sldLayoutId id="2147483690" r:id="rId8"/>
    <p:sldLayoutId id="2147483688" r:id="rId9"/>
    <p:sldLayoutId id="2147483689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9029F"/>
          </a:solidFill>
          <a:latin typeface="Hargreave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1" i="0" kern="1200">
          <a:solidFill>
            <a:srgbClr val="59029F"/>
          </a:solidFill>
          <a:latin typeface="Hargreav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59029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argreaves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59029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argreaves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590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rgreaves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5902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argreaves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C8A96-453F-AC46-A075-2F50894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35" y="330838"/>
            <a:ext cx="8364849" cy="373948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Taking a co-production approach to evaluating services at Scope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EC2C8B-C831-0F46-B74A-71E353716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850" y="3273409"/>
            <a:ext cx="9688830" cy="135421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Presentation to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ChEW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February 2021</a:t>
            </a:r>
          </a:p>
        </p:txBody>
      </p:sp>
    </p:spTree>
    <p:extLst>
      <p:ext uri="{BB962C8B-B14F-4D97-AF65-F5344CB8AC3E}">
        <p14:creationId xmlns:p14="http://schemas.microsoft.com/office/powerpoint/2010/main" val="68212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AAE3A-1826-4384-8C30-60A31AAB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11" y="353955"/>
            <a:ext cx="11124778" cy="526298"/>
          </a:xfrm>
        </p:spPr>
        <p:txBody>
          <a:bodyPr/>
          <a:lstStyle/>
          <a:p>
            <a:r>
              <a:rPr lang="en-GB" sz="3800">
                <a:latin typeface="Arial" panose="020B0604020202020204" pitchFamily="34" charset="0"/>
                <a:cs typeface="Arial" panose="020B0604020202020204" pitchFamily="34" charset="0"/>
              </a:rPr>
              <a:t>How do you co-produce an evaluation?!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0176A-DB5D-494E-9A95-68657F7A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28013"/>
            <a:ext cx="1051560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Where I started: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77880-7C22-4615-9249-1B86A20867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382" y="2203875"/>
            <a:ext cx="6175593" cy="40087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Read about how others have done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Spoke to our Engagement and Participation Lead (role supporting engagement with disabled people)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Spoke to researchers who had done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Read about the experiences of people who have been involved as peer researchers</a:t>
            </a:r>
          </a:p>
        </p:txBody>
      </p:sp>
      <p:grpSp>
        <p:nvGrpSpPr>
          <p:cNvPr id="10" name="Group 9" descr="Disabled People’s Organisations&#10;Researchers with lived experience&#10;INVOLVE (National Institute for Health Research)&#10;Rethink (mental health charity)&#10;St. Mungo’s (homelessness charity)&#10;Academic papers">
            <a:extLst>
              <a:ext uri="{FF2B5EF4-FFF2-40B4-BE49-F238E27FC236}">
                <a16:creationId xmlns:a16="http://schemas.microsoft.com/office/drawing/2014/main" id="{09EB5F87-E114-44D5-9FC9-F5B322686ED6}"/>
              </a:ext>
            </a:extLst>
          </p:cNvPr>
          <p:cNvGrpSpPr/>
          <p:nvPr/>
        </p:nvGrpSpPr>
        <p:grpSpPr>
          <a:xfrm>
            <a:off x="6884049" y="1575627"/>
            <a:ext cx="5115155" cy="5096106"/>
            <a:chOff x="7796664" y="1639875"/>
            <a:chExt cx="4249544" cy="23626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6119B8-D5F5-4C44-B1FE-4C76C3DD3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6664" y="1639875"/>
              <a:ext cx="4249544" cy="21914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640EFD-3F9C-4EDC-85DB-0D53716191E5}"/>
                </a:ext>
              </a:extLst>
            </p:cNvPr>
            <p:cNvSpPr txBox="1"/>
            <p:nvPr/>
          </p:nvSpPr>
          <p:spPr>
            <a:xfrm>
              <a:off x="8101955" y="1678875"/>
              <a:ext cx="3717796" cy="2323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Disabled People’s Organisations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Researchers with lived experience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INVOLVE (National Institute for Health Research)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Co-Production Network for Wales Knowledge Base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Rethink (mental health charity)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St. Mungo’s (homelessness charity)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Academic papers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DRILL Programme</a:t>
              </a:r>
            </a:p>
          </p:txBody>
        </p:sp>
      </p:grpSp>
      <p:pic>
        <p:nvPicPr>
          <p:cNvPr id="3" name="Picture 2" descr="Illustration of a head and a speech bubble">
            <a:extLst>
              <a:ext uri="{FF2B5EF4-FFF2-40B4-BE49-F238E27FC236}">
                <a16:creationId xmlns:a16="http://schemas.microsoft.com/office/drawing/2014/main" id="{D51C7C9C-5B68-4F36-A6FC-638896B5E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1667" l="6667" r="95267">
                        <a14:foregroundMark x1="64467" y1="59200" x2="64467" y2="59200"/>
                        <a14:foregroundMark x1="46933" y1="38333" x2="46933" y2="38333"/>
                        <a14:foregroundMark x1="48867" y1="51933" x2="48867" y2="51933"/>
                        <a14:foregroundMark x1="95267" y1="66933" x2="95267" y2="66933"/>
                        <a14:foregroundMark x1="76933" y1="91667" x2="76933" y2="91667"/>
                        <a14:foregroundMark x1="94467" y1="78067" x2="94467" y2="78067"/>
                        <a14:foregroundMark x1="94733" y1="61667" x2="94733" y2="61667"/>
                        <a14:foregroundMark x1="6933" y1="27533" x2="6933" y2="27533"/>
                        <a14:foregroundMark x1="6667" y1="27800" x2="6667" y2="27800"/>
                        <a14:foregroundMark x1="26400" y1="9467" x2="26400" y2="9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9384" y="485717"/>
            <a:ext cx="2179820" cy="2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AAE3A-1826-4384-8C30-60A31AAB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11" y="353955"/>
            <a:ext cx="11124778" cy="526298"/>
          </a:xfrm>
        </p:spPr>
        <p:txBody>
          <a:bodyPr/>
          <a:lstStyle/>
          <a:p>
            <a:r>
              <a:rPr lang="en-GB" sz="3800">
                <a:latin typeface="Arial" panose="020B0604020202020204" pitchFamily="34" charset="0"/>
                <a:cs typeface="Arial" panose="020B0604020202020204" pitchFamily="34" charset="0"/>
              </a:rPr>
              <a:t>How do you co-produce an evaluation?!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0176A-DB5D-494E-9A95-68657F7A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9665"/>
            <a:ext cx="1051560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this gave me: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77880-7C22-4615-9249-1B86A20867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000" y="2453735"/>
            <a:ext cx="6243096" cy="4524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set of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values and principles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underpinned the whole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 understanding of the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evolving nature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of co-produced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Awareness that this project would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take time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Building and maintaining reciprocal relationships&#10;&#10;Sharing power, roles and responsibility&#10;&#10;Capacity building&#10;&#10;Flexibility&#10;&#10;Reflection">
            <a:extLst>
              <a:ext uri="{FF2B5EF4-FFF2-40B4-BE49-F238E27FC236}">
                <a16:creationId xmlns:a16="http://schemas.microsoft.com/office/drawing/2014/main" id="{EDFC09F3-5D33-4EC9-BF82-08A9D1B50E01}"/>
              </a:ext>
            </a:extLst>
          </p:cNvPr>
          <p:cNvGrpSpPr/>
          <p:nvPr/>
        </p:nvGrpSpPr>
        <p:grpSpPr>
          <a:xfrm>
            <a:off x="7186052" y="2142108"/>
            <a:ext cx="4770537" cy="4069781"/>
            <a:chOff x="297409" y="1795670"/>
            <a:chExt cx="4770537" cy="40697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249FE6-C588-4C1B-9D56-95554F6A4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09" y="1795670"/>
              <a:ext cx="4770537" cy="40697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640EFD-3F9C-4EDC-85DB-0D53716191E5}"/>
                </a:ext>
              </a:extLst>
            </p:cNvPr>
            <p:cNvSpPr txBox="1"/>
            <p:nvPr/>
          </p:nvSpPr>
          <p:spPr>
            <a:xfrm>
              <a:off x="471255" y="1878846"/>
              <a:ext cx="419373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and maintaining reciprocal relationships</a:t>
              </a:r>
            </a:p>
            <a:p>
              <a:endParaRPr lang="en-US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Sharing power, roles and responsibility</a:t>
              </a:r>
            </a:p>
            <a:p>
              <a:endParaRPr lang="en-US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Capacity building</a:t>
              </a:r>
            </a:p>
            <a:p>
              <a:endParaRPr lang="en-GB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</a:p>
            <a:p>
              <a:endParaRPr lang="en-GB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Reflection</a:t>
              </a:r>
            </a:p>
          </p:txBody>
        </p:sp>
      </p:grpSp>
      <p:pic>
        <p:nvPicPr>
          <p:cNvPr id="3" name="Picture 2" descr="A pile of books with an apple sitting on top">
            <a:extLst>
              <a:ext uri="{FF2B5EF4-FFF2-40B4-BE49-F238E27FC236}">
                <a16:creationId xmlns:a16="http://schemas.microsoft.com/office/drawing/2014/main" id="{2D30E3D6-ECBB-4D5B-827D-4A057C551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1" b="89917" l="8881" r="91952">
                        <a14:foregroundMark x1="43663" y1="33950" x2="43663" y2="33950"/>
                        <a14:foregroundMark x1="46623" y1="30990" x2="46623" y2="30990"/>
                        <a14:foregroundMark x1="57539" y1="14616" x2="57539" y2="14616"/>
                        <a14:foregroundMark x1="57539" y1="14616" x2="57539" y2="14616"/>
                        <a14:foregroundMark x1="91212" y1="41166" x2="91212" y2="41166"/>
                        <a14:foregroundMark x1="91952" y1="59112" x2="91952" y2="59112"/>
                        <a14:foregroundMark x1="8881" y1="75116" x2="8881" y2="75116"/>
                        <a14:backgroundMark x1="57539" y1="14339" x2="57539" y2="14339"/>
                        <a14:backgroundMark x1="57539" y1="14339" x2="57539" y2="14339"/>
                        <a14:backgroundMark x1="57539" y1="14801" x2="57539" y2="14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657" y="0"/>
            <a:ext cx="2058932" cy="20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0D67-0C2C-42D5-8370-96CE7E8B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7" y="303377"/>
            <a:ext cx="10515600" cy="553998"/>
          </a:xfrm>
        </p:spPr>
        <p:txBody>
          <a:bodyPr/>
          <a:lstStyle/>
          <a:p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With these values and principles in mind: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9FD5F-CC87-4D2A-9B39-017F67C9DC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1067" y="1490133"/>
            <a:ext cx="8771871" cy="45627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Reflected on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an interest in Support to Work? </a:t>
            </a:r>
            <a:b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Who should be involved in evaluating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Spoke to the relevant budget holder.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Proposed a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for the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Wrote a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thinking especially about: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time</a:t>
            </a:r>
            <a:b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Reasonable adjustments</a:t>
            </a:r>
            <a:b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Travel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AE982-BE74-4739-ACC7-D3E212916401}"/>
              </a:ext>
            </a:extLst>
          </p:cNvPr>
          <p:cNvSpPr txBox="1"/>
          <p:nvPr/>
        </p:nvSpPr>
        <p:spPr>
          <a:xfrm>
            <a:off x="9262938" y="6031403"/>
            <a:ext cx="261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Got sign-off!</a:t>
            </a:r>
          </a:p>
        </p:txBody>
      </p:sp>
      <p:pic>
        <p:nvPicPr>
          <p:cNvPr id="13" name="Picture 12" descr="Illustration of a checklist">
            <a:extLst>
              <a:ext uri="{FF2B5EF4-FFF2-40B4-BE49-F238E27FC236}">
                <a16:creationId xmlns:a16="http://schemas.microsoft.com/office/drawing/2014/main" id="{6DC5FA8C-7933-4625-B65F-0836DB83A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6" b="99566" l="0" r="98887">
                        <a14:foregroundMark x1="26704" y1="10098" x2="37691" y2="7926"/>
                        <a14:foregroundMark x1="37691" y1="7926" x2="48122" y2="3149"/>
                        <a14:foregroundMark x1="48122" y1="3149" x2="80250" y2="10858"/>
                        <a14:foregroundMark x1="80250" y1="10858" x2="92211" y2="10858"/>
                        <a14:foregroundMark x1="92211" y1="10858" x2="51182" y2="15961"/>
                        <a14:foregroundMark x1="51182" y1="15961" x2="26426" y2="9338"/>
                        <a14:foregroundMark x1="26426" y1="9338" x2="1808" y2="10858"/>
                        <a14:foregroundMark x1="1808" y1="10858" x2="84284" y2="25190"/>
                        <a14:foregroundMark x1="84284" y1="25190" x2="72879" y2="28339"/>
                        <a14:foregroundMark x1="72879" y1="28339" x2="3060" y2="30510"/>
                        <a14:foregroundMark x1="3060" y1="30510" x2="16551" y2="36916"/>
                        <a14:foregroundMark x1="16551" y1="36916" x2="79972" y2="43214"/>
                        <a14:foregroundMark x1="79972" y1="43214" x2="2225" y2="47666"/>
                        <a14:foregroundMark x1="2225" y1="47666" x2="78581" y2="62758"/>
                        <a14:foregroundMark x1="78581" y1="62758" x2="85535" y2="71987"/>
                        <a14:foregroundMark x1="85535" y1="71987" x2="38248" y2="73941"/>
                        <a14:foregroundMark x1="38248" y1="73941" x2="83866" y2="85885"/>
                        <a14:foregroundMark x1="83866" y1="85885" x2="18776" y2="71770"/>
                        <a14:foregroundMark x1="18776" y1="71770" x2="42281" y2="83822"/>
                        <a14:foregroundMark x1="42281" y1="83822" x2="60779" y2="87079"/>
                        <a14:foregroundMark x1="60779" y1="87079" x2="2782" y2="68947"/>
                        <a14:foregroundMark x1="2782" y1="68947" x2="4312" y2="82736"/>
                        <a14:foregroundMark x1="4312" y1="82736" x2="39638" y2="95331"/>
                        <a14:foregroundMark x1="39638" y1="95331" x2="97775" y2="82410"/>
                        <a14:foregroundMark x1="97775" y1="82410" x2="4172" y2="93051"/>
                        <a14:foregroundMark x1="4172" y1="93051" x2="99166" y2="97937"/>
                        <a14:foregroundMark x1="99166" y1="97937" x2="85535" y2="97937"/>
                        <a14:foregroundMark x1="85535" y1="97937" x2="66064" y2="92291"/>
                        <a14:foregroundMark x1="37274" y1="42454" x2="25313" y2="51466"/>
                        <a14:foregroundMark x1="25313" y1="51466" x2="29346" y2="43540"/>
                        <a14:foregroundMark x1="29346" y1="43540" x2="42003" y2="43431"/>
                        <a14:foregroundMark x1="42003" y1="43431" x2="30737" y2="41694"/>
                        <a14:foregroundMark x1="30737" y1="41694" x2="31433" y2="41585"/>
                        <a14:foregroundMark x1="30459" y1="41042" x2="42976" y2="36265"/>
                        <a14:foregroundMark x1="42976" y1="36265" x2="23227" y2="35179"/>
                        <a14:foregroundMark x1="23227" y1="35179" x2="41168" y2="33985"/>
                        <a14:foregroundMark x1="41168" y1="33985" x2="30320" y2="39522"/>
                        <a14:foregroundMark x1="30320" y1="39522" x2="31850" y2="32030"/>
                        <a14:foregroundMark x1="35605" y1="20195" x2="42976" y2="13138"/>
                        <a14:foregroundMark x1="42976" y1="13138" x2="52295" y2="10858"/>
                        <a14:foregroundMark x1="47149" y1="8469" x2="48540" y2="7383"/>
                        <a14:foregroundMark x1="42142" y1="4777" x2="52434" y2="1846"/>
                        <a14:foregroundMark x1="52434" y1="1846" x2="56745" y2="5537"/>
                        <a14:foregroundMark x1="13769" y1="14115" x2="1669" y2="14875"/>
                        <a14:foregroundMark x1="1669" y1="14875" x2="2782" y2="78610"/>
                        <a14:foregroundMark x1="2782" y1="78610" x2="14047" y2="27470"/>
                        <a14:foregroundMark x1="14047" y1="27470" x2="9318" y2="15961"/>
                        <a14:foregroundMark x1="9875" y1="24756" x2="3755" y2="55375"/>
                        <a14:foregroundMark x1="3755" y1="55375" x2="7510" y2="21390"/>
                        <a14:foregroundMark x1="7510" y1="21390" x2="417" y2="33550"/>
                        <a14:foregroundMark x1="15021" y1="78176" x2="23644" y2="41477"/>
                        <a14:foregroundMark x1="23644" y1="41477" x2="16134" y2="74376"/>
                        <a14:foregroundMark x1="16134" y1="74376" x2="16412" y2="49837"/>
                        <a14:foregroundMark x1="16412" y1="49837" x2="17107" y2="73833"/>
                        <a14:foregroundMark x1="17107" y1="73833" x2="30320" y2="36591"/>
                        <a14:foregroundMark x1="30320" y1="36591" x2="15716" y2="87514"/>
                        <a14:foregroundMark x1="15716" y1="87514" x2="33519" y2="45603"/>
                        <a14:foregroundMark x1="33519" y1="45603" x2="29346" y2="76330"/>
                        <a14:foregroundMark x1="29346" y1="76330" x2="42837" y2="25190"/>
                        <a14:foregroundMark x1="42837" y1="25190" x2="32823" y2="58958"/>
                        <a14:foregroundMark x1="32823" y1="58958" x2="42837" y2="37676"/>
                        <a14:foregroundMark x1="42837" y1="37676" x2="49374" y2="67535"/>
                        <a14:foregroundMark x1="49374" y1="67535" x2="60501" y2="41042"/>
                        <a14:foregroundMark x1="60501" y1="41042" x2="66481" y2="73073"/>
                        <a14:foregroundMark x1="66481" y1="73073" x2="78442" y2="36265"/>
                        <a14:foregroundMark x1="78442" y1="36265" x2="69819" y2="72856"/>
                        <a14:foregroundMark x1="69819" y1="72856" x2="77051" y2="41477"/>
                        <a14:foregroundMark x1="77051" y1="41477" x2="74965" y2="63626"/>
                        <a14:foregroundMark x1="74965" y1="63626" x2="84423" y2="42888"/>
                        <a14:foregroundMark x1="84423" y1="42888" x2="73992" y2="74593"/>
                        <a14:foregroundMark x1="73992" y1="74593" x2="85675" y2="47340"/>
                        <a14:foregroundMark x1="85675" y1="47340" x2="76912" y2="70250"/>
                        <a14:foregroundMark x1="76912" y1="70250" x2="76912" y2="70467"/>
                        <a14:foregroundMark x1="75939" y1="14875" x2="88873" y2="15092"/>
                        <a14:foregroundMark x1="88873" y1="15092" x2="94019" y2="39957"/>
                        <a14:foregroundMark x1="94019" y1="39957" x2="85814" y2="68838"/>
                        <a14:foregroundMark x1="85814" y1="68838" x2="89569" y2="47340"/>
                        <a14:foregroundMark x1="89569" y1="47340" x2="89291" y2="85016"/>
                        <a14:foregroundMark x1="89291" y1="85016" x2="94298" y2="54397"/>
                        <a14:foregroundMark x1="94298" y1="54397" x2="89430" y2="86102"/>
                        <a14:foregroundMark x1="89430" y1="86102" x2="94854" y2="41585"/>
                        <a14:foregroundMark x1="94854" y1="41585" x2="92350" y2="35179"/>
                        <a14:foregroundMark x1="70097" y1="36265" x2="77330" y2="29642"/>
                        <a14:foregroundMark x1="77330" y1="29642" x2="57997" y2="40174"/>
                        <a14:foregroundMark x1="57997" y1="40174" x2="75939" y2="30836"/>
                        <a14:foregroundMark x1="75939" y1="30836" x2="79416" y2="30402"/>
                        <a14:foregroundMark x1="84840" y1="18132" x2="79972" y2="32899"/>
                        <a14:foregroundMark x1="79972" y1="32899" x2="96384" y2="20955"/>
                        <a14:foregroundMark x1="96384" y1="20955" x2="86926" y2="29750"/>
                        <a14:foregroundMark x1="86926" y1="29750" x2="94576" y2="20955"/>
                        <a14:foregroundMark x1="94576" y1="20955" x2="86509" y2="32573"/>
                        <a14:foregroundMark x1="82476" y1="30619" x2="94019" y2="27579"/>
                        <a14:foregroundMark x1="94019" y1="27579" x2="86231" y2="21064"/>
                        <a14:foregroundMark x1="88317" y1="19218" x2="84979" y2="43974"/>
                        <a14:foregroundMark x1="84979" y1="43974" x2="90682" y2="41585"/>
                        <a14:foregroundMark x1="78303" y1="53855" x2="69680" y2="47557"/>
                        <a14:foregroundMark x1="69680" y1="47557" x2="51460" y2="45603"/>
                        <a14:foregroundMark x1="51460" y1="45603" x2="67872" y2="43974"/>
                        <a14:foregroundMark x1="67872" y1="43974" x2="81502" y2="39414"/>
                        <a14:foregroundMark x1="81502" y1="39414" x2="58832" y2="44951"/>
                        <a14:foregroundMark x1="58832" y1="44951" x2="41725" y2="41694"/>
                        <a14:foregroundMark x1="41725" y1="41694" x2="53547" y2="34745"/>
                        <a14:foregroundMark x1="53547" y1="34745" x2="70515" y2="38436"/>
                        <a14:foregroundMark x1="70515" y1="38436" x2="50209" y2="35071"/>
                        <a14:foregroundMark x1="50209" y1="35071" x2="48957" y2="36808"/>
                        <a14:foregroundMark x1="73157" y1="36482" x2="50904" y2="44300"/>
                        <a14:foregroundMark x1="50904" y1="44300" x2="34353" y2="60478"/>
                        <a14:foregroundMark x1="34353" y1="60478" x2="35466" y2="69273"/>
                        <a14:foregroundMark x1="35466" y1="69273" x2="40334" y2="61021"/>
                        <a14:foregroundMark x1="40334" y1="61021" x2="33519" y2="61346"/>
                        <a14:foregroundMark x1="24339" y1="75244" x2="30459" y2="84691"/>
                        <a14:foregroundMark x1="30459" y1="84691" x2="19611" y2="79370"/>
                        <a14:foregroundMark x1="19611" y1="79370" x2="23227" y2="83279"/>
                        <a14:foregroundMark x1="38943" y1="89902" x2="53686" y2="93594"/>
                        <a14:foregroundMark x1="53686" y1="93594" x2="41864" y2="95765"/>
                        <a14:foregroundMark x1="41864" y1="95765" x2="49930" y2="96308"/>
                        <a14:foregroundMark x1="60223" y1="92291" x2="71349" y2="96851"/>
                        <a14:foregroundMark x1="71349" y1="96851" x2="82058" y2="94788"/>
                        <a14:foregroundMark x1="82058" y1="94788" x2="98470" y2="99566"/>
                        <a14:foregroundMark x1="98192" y1="86754" x2="98192" y2="95874"/>
                        <a14:foregroundMark x1="98192" y1="95874" x2="97636" y2="60261"/>
                        <a14:foregroundMark x1="97636" y1="60261" x2="93324" y2="68295"/>
                        <a14:foregroundMark x1="93324" y1="68295" x2="99583" y2="34962"/>
                        <a14:foregroundMark x1="99583" y1="34962" x2="98887" y2="45277"/>
                        <a14:foregroundMark x1="98887" y1="45277" x2="98192" y2="11401"/>
                        <a14:foregroundMark x1="7510" y1="21064" x2="27677" y2="17481"/>
                        <a14:foregroundMark x1="27677" y1="17481" x2="11822" y2="18567"/>
                        <a14:foregroundMark x1="11822" y1="18567" x2="25591" y2="18567"/>
                        <a14:foregroundMark x1="25591" y1="18567" x2="25035" y2="19435"/>
                        <a14:foregroundMark x1="33936" y1="24756" x2="52851" y2="22150"/>
                        <a14:foregroundMark x1="52851" y1="22150" x2="38526" y2="26493"/>
                        <a14:foregroundMark x1="38526" y1="26493" x2="39917" y2="17372"/>
                        <a14:foregroundMark x1="39917" y1="17372" x2="33241" y2="21607"/>
                        <a14:foregroundMark x1="23644" y1="27470" x2="23644" y2="25299"/>
                        <a14:foregroundMark x1="23644" y1="23670" x2="53408" y2="21281"/>
                        <a14:foregroundMark x1="53408" y1="21281" x2="47566" y2="20521"/>
                        <a14:foregroundMark x1="80111" y1="21064" x2="76634" y2="18350"/>
                        <a14:foregroundMark x1="23644" y1="61346" x2="7789" y2="55700"/>
                        <a14:foregroundMark x1="7789" y1="55700" x2="11266" y2="65581"/>
                        <a14:foregroundMark x1="11266" y1="65581" x2="2921" y2="55592"/>
                        <a14:foregroundMark x1="2921" y1="55592" x2="1530" y2="87514"/>
                        <a14:foregroundMark x1="1530" y1="87514" x2="1252" y2="77524"/>
                        <a14:foregroundMark x1="1252" y1="77524" x2="1252" y2="95548"/>
                        <a14:foregroundMark x1="1252" y1="95548" x2="54242" y2="99131"/>
                        <a14:foregroundMark x1="54242" y1="99131" x2="72462" y2="98697"/>
                        <a14:foregroundMark x1="72462" y1="98697" x2="5841" y2="92617"/>
                        <a14:foregroundMark x1="10292" y1="74159" x2="10848" y2="92942"/>
                        <a14:foregroundMark x1="10848" y1="92942" x2="13908" y2="72313"/>
                        <a14:foregroundMark x1="13908" y1="72313" x2="6398" y2="80565"/>
                        <a14:foregroundMark x1="6398" y1="80565" x2="6815" y2="80565"/>
                        <a14:foregroundMark x1="20584" y1="90771" x2="63839" y2="94571"/>
                        <a14:foregroundMark x1="63839" y1="94571" x2="86926" y2="89685"/>
                        <a14:foregroundMark x1="86926" y1="89685" x2="87622" y2="90988"/>
                        <a14:foregroundMark x1="60918" y1="77633" x2="66342" y2="77959"/>
                        <a14:foregroundMark x1="18776" y1="98697" x2="3060" y2="97177"/>
                        <a14:foregroundMark x1="3060" y1="97177" x2="15994" y2="97286"/>
                        <a14:foregroundMark x1="15994" y1="97286" x2="4868" y2="96851"/>
                        <a14:foregroundMark x1="4868" y1="96851" x2="33936" y2="95874"/>
                        <a14:foregroundMark x1="33936" y1="95874" x2="17107" y2="98697"/>
                        <a14:foregroundMark x1="17107" y1="98697" x2="30598" y2="99566"/>
                        <a14:foregroundMark x1="30598" y1="99566" x2="28790" y2="99566"/>
                        <a14:backgroundMark x1="20584" y1="3366" x2="3894" y2="3366"/>
                        <a14:backgroundMark x1="3894" y1="3366" x2="22114" y2="2932"/>
                        <a14:backgroundMark x1="22114" y1="2932" x2="23227" y2="4995"/>
                        <a14:backgroundMark x1="81085" y1="4235" x2="83171" y2="5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9898" y="817090"/>
            <a:ext cx="1816955" cy="23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B96-C9CF-4045-A043-E436B250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Stakeholders</a:t>
            </a:r>
          </a:p>
        </p:txBody>
      </p:sp>
      <p:grpSp>
        <p:nvGrpSpPr>
          <p:cNvPr id="10" name="Group 9" descr="Internal:&#10;&#10;Support to Work Programme Lead&#10;Support to Work Employment Advisor Programme Architect (service designer)&#10;Research Manager&#10;Policy Advisor">
            <a:extLst>
              <a:ext uri="{FF2B5EF4-FFF2-40B4-BE49-F238E27FC236}">
                <a16:creationId xmlns:a16="http://schemas.microsoft.com/office/drawing/2014/main" id="{4117CA50-55E0-4E58-B5BF-00218E025E3A}"/>
              </a:ext>
            </a:extLst>
          </p:cNvPr>
          <p:cNvGrpSpPr/>
          <p:nvPr/>
        </p:nvGrpSpPr>
        <p:grpSpPr>
          <a:xfrm>
            <a:off x="324786" y="1532671"/>
            <a:ext cx="6582801" cy="2884209"/>
            <a:chOff x="552871" y="2500428"/>
            <a:chExt cx="6327614" cy="23182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8762F9-05A0-421B-BE84-6BDF9786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871" y="2500428"/>
              <a:ext cx="6327614" cy="22803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4E48A-4DBE-4F03-B5A5-37E57D2C667D}"/>
                </a:ext>
              </a:extLst>
            </p:cNvPr>
            <p:cNvSpPr txBox="1"/>
            <p:nvPr/>
          </p:nvSpPr>
          <p:spPr>
            <a:xfrm>
              <a:off x="711149" y="2551837"/>
              <a:ext cx="5764602" cy="22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Internal:</a:t>
              </a:r>
            </a:p>
            <a:p>
              <a:endParaRPr lang="en-GB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to Work Programme Lead</a:t>
              </a:r>
            </a:p>
            <a:p>
              <a:r>
                <a:rPr lang="en-GB"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to Work Employment Advisor Programme Architect (service designer)</a:t>
              </a:r>
            </a:p>
            <a:p>
              <a:r>
                <a:rPr lang="en-GB"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Manager</a:t>
              </a:r>
            </a:p>
            <a:p>
              <a:r>
                <a:rPr lang="en-GB" sz="24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Advisor</a:t>
              </a:r>
            </a:p>
          </p:txBody>
        </p:sp>
      </p:grpSp>
      <p:grpSp>
        <p:nvGrpSpPr>
          <p:cNvPr id="13" name="Group 12" descr="External:&#10;&#10;Customers&#10;&#10;People with lived experience of disability&#10;&#10;Funder representative&#10;&#10;Disabled People’s Organisation representative">
            <a:extLst>
              <a:ext uri="{FF2B5EF4-FFF2-40B4-BE49-F238E27FC236}">
                <a16:creationId xmlns:a16="http://schemas.microsoft.com/office/drawing/2014/main" id="{D709502B-6657-4837-A326-5B816A319D4E}"/>
              </a:ext>
            </a:extLst>
          </p:cNvPr>
          <p:cNvGrpSpPr/>
          <p:nvPr/>
        </p:nvGrpSpPr>
        <p:grpSpPr>
          <a:xfrm>
            <a:off x="7322098" y="1490594"/>
            <a:ext cx="4440323" cy="4514368"/>
            <a:chOff x="7854847" y="1669148"/>
            <a:chExt cx="3072984" cy="25672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C7ADA6-44A6-41F6-830D-68365C38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847" y="1669148"/>
              <a:ext cx="3072984" cy="25672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4424D5-1878-40E1-BEBC-B7D867CF9645}"/>
                </a:ext>
              </a:extLst>
            </p:cNvPr>
            <p:cNvSpPr txBox="1"/>
            <p:nvPr/>
          </p:nvSpPr>
          <p:spPr>
            <a:xfrm>
              <a:off x="7957033" y="1766685"/>
              <a:ext cx="2631813" cy="243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External:</a:t>
              </a:r>
            </a:p>
            <a:p>
              <a:endParaRPr lang="en-GB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Customers</a:t>
              </a:r>
            </a:p>
            <a:p>
              <a:endParaRPr lang="en-GB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with lived experience of disability</a:t>
              </a:r>
            </a:p>
            <a:p>
              <a:endParaRPr lang="en-GB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Funder representative</a:t>
              </a:r>
            </a:p>
            <a:p>
              <a:endParaRPr lang="en-GB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Disabled People’s Organisation representative</a:t>
              </a:r>
            </a:p>
          </p:txBody>
        </p:sp>
      </p:grpSp>
      <p:grpSp>
        <p:nvGrpSpPr>
          <p:cNvPr id="3" name="Group 2" descr="Two structures: &#10;Co-evaluation team &#10;Stakeholder panel">
            <a:extLst>
              <a:ext uri="{FF2B5EF4-FFF2-40B4-BE49-F238E27FC236}">
                <a16:creationId xmlns:a16="http://schemas.microsoft.com/office/drawing/2014/main" id="{93095167-FED2-4568-8B82-4F03455FF22D}"/>
              </a:ext>
            </a:extLst>
          </p:cNvPr>
          <p:cNvGrpSpPr/>
          <p:nvPr/>
        </p:nvGrpSpPr>
        <p:grpSpPr>
          <a:xfrm>
            <a:off x="1006841" y="4622319"/>
            <a:ext cx="5503151" cy="1719273"/>
            <a:chOff x="369815" y="4603025"/>
            <a:chExt cx="5503151" cy="171927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8F288C-E173-4354-A8F9-D4C2C7BCB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815" y="4603025"/>
              <a:ext cx="5503151" cy="15389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CD03F1-C67A-41C4-87A6-D231F7BD933D}"/>
                </a:ext>
              </a:extLst>
            </p:cNvPr>
            <p:cNvSpPr txBox="1"/>
            <p:nvPr/>
          </p:nvSpPr>
          <p:spPr>
            <a:xfrm>
              <a:off x="717641" y="4660305"/>
              <a:ext cx="491066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structures: </a:t>
              </a:r>
            </a:p>
            <a:p>
              <a:pPr marL="914400" lvl="1" indent="-457200">
                <a:buAutoNum type="arabicParenR"/>
              </a:pPr>
              <a:r>
                <a:rPr lang="en-GB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Co-evaluation team </a:t>
              </a:r>
            </a:p>
            <a:p>
              <a:pPr marL="914400" lvl="1" indent="-457200">
                <a:buAutoNum type="arabicParenR"/>
              </a:pPr>
              <a:r>
                <a:rPr lang="en-GB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 panel</a:t>
              </a:r>
            </a:p>
            <a:p>
              <a:pPr algn="ctr"/>
              <a:endParaRPr lang="en-GB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3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12CCC-BFA9-4D95-8F59-4D3896DF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1" y="295735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Co-evaluation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8D09-41CA-4042-B647-E57790BF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3867"/>
            <a:ext cx="1146797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research team with lived experience of disability.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74499-B67D-4325-8B38-15B02C0FBE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504" y="2300688"/>
            <a:ext cx="10995544" cy="2408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Aimed for six people; recruited five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Had input to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every step of the evaluation</a:t>
            </a: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Variety of roles to encourage accessibility and diversity of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Positions advertised online with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role profiles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 and project information*</a:t>
            </a:r>
          </a:p>
        </p:txBody>
      </p:sp>
      <p:grpSp>
        <p:nvGrpSpPr>
          <p:cNvPr id="2" name="Group 1" descr="Evaluation Officer&#10;Two Co-Evaluators&#10;Two Peer Reviewers&#10;One Customer Representative">
            <a:extLst>
              <a:ext uri="{FF2B5EF4-FFF2-40B4-BE49-F238E27FC236}">
                <a16:creationId xmlns:a16="http://schemas.microsoft.com/office/drawing/2014/main" id="{714A0590-DBF3-4961-8FC2-ADE164370976}"/>
              </a:ext>
            </a:extLst>
          </p:cNvPr>
          <p:cNvGrpSpPr/>
          <p:nvPr/>
        </p:nvGrpSpPr>
        <p:grpSpPr>
          <a:xfrm>
            <a:off x="7210310" y="4899179"/>
            <a:ext cx="4448079" cy="1641135"/>
            <a:chOff x="559504" y="4921690"/>
            <a:chExt cx="4553878" cy="16411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B3C405-0F1C-4F13-9FA2-1AC9F668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504" y="4921690"/>
              <a:ext cx="4553878" cy="16411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2BE217-1B1A-425F-807B-7879C300F081}"/>
                </a:ext>
              </a:extLst>
            </p:cNvPr>
            <p:cNvSpPr txBox="1"/>
            <p:nvPr/>
          </p:nvSpPr>
          <p:spPr>
            <a:xfrm>
              <a:off x="665303" y="5080537"/>
              <a:ext cx="4342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Officer</a:t>
              </a:r>
            </a:p>
            <a:p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Co-Evaluators</a:t>
              </a:r>
            </a:p>
            <a:p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Peer Reviewers</a:t>
              </a:r>
            </a:p>
            <a:p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Customer Representative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DEC7F0-BE13-45CB-82E5-335AEE48C108}"/>
              </a:ext>
            </a:extLst>
          </p:cNvPr>
          <p:cNvSpPr txBox="1"/>
          <p:nvPr/>
        </p:nvSpPr>
        <p:spPr>
          <a:xfrm>
            <a:off x="636952" y="5154223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Online recruitment may not always be the most appropriate method for recruiting or inviting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3617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12CCC-BFA9-4D95-8F59-4D3896DF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86" y="279161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Stakeholder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8D09-41CA-4042-B647-E57790BF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443867"/>
            <a:ext cx="11092495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 engaged group of people interested in the evaluation.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74499-B67D-4325-8B38-15B02C0FBE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505" y="2245818"/>
            <a:ext cx="9092114" cy="37471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Higher-level steering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set the key evaluation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letters of invitation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to external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Terms of Reference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 important for mutual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Agreed responsibilities and remuneration from outset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Helped guide and carry out final dissemination</a:t>
            </a:r>
          </a:p>
        </p:txBody>
      </p:sp>
      <p:pic>
        <p:nvPicPr>
          <p:cNvPr id="6" name="Picture 5" descr="Illustration of a letter in an envelope">
            <a:extLst>
              <a:ext uri="{FF2B5EF4-FFF2-40B4-BE49-F238E27FC236}">
                <a16:creationId xmlns:a16="http://schemas.microsoft.com/office/drawing/2014/main" id="{C03928CE-C345-43C7-86E6-6A2AAE0D1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18" b="89917" l="8141" r="89917">
                        <a14:foregroundMark x1="24792" y1="56429" x2="24792" y2="56429"/>
                        <a14:foregroundMark x1="24144" y1="55319" x2="24144" y2="55319"/>
                        <a14:foregroundMark x1="22109" y1="54394" x2="22109" y2="54394"/>
                        <a14:foregroundMark x1="8233" y1="49121" x2="8233" y2="49121"/>
                        <a14:foregroundMark x1="8881" y1="50046" x2="8881" y2="50046"/>
                        <a14:foregroundMark x1="30990" y1="8696" x2="30990" y2="8696"/>
                        <a14:foregroundMark x1="29417" y1="8418" x2="29417" y2="8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056" y="3194723"/>
            <a:ext cx="1880145" cy="1880145"/>
          </a:xfrm>
          <a:prstGeom prst="rect">
            <a:avLst/>
          </a:prstGeom>
        </p:spPr>
      </p:pic>
      <p:pic>
        <p:nvPicPr>
          <p:cNvPr id="7" name="Picture 6" descr="Illustration of hands shaking">
            <a:extLst>
              <a:ext uri="{FF2B5EF4-FFF2-40B4-BE49-F238E27FC236}">
                <a16:creationId xmlns:a16="http://schemas.microsoft.com/office/drawing/2014/main" id="{B59FC29F-B677-475F-97A1-C386C181D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467" r="95733">
                        <a14:foregroundMark x1="21867" y1="26467" x2="21867" y2="26467"/>
                        <a14:foregroundMark x1="9200" y1="45467" x2="9200" y2="45467"/>
                        <a14:foregroundMark x1="5467" y1="45000" x2="5467" y2="45000"/>
                        <a14:foregroundMark x1="57267" y1="74067" x2="57267" y2="74067"/>
                        <a14:foregroundMark x1="92467" y1="46133" x2="92467" y2="46133"/>
                        <a14:foregroundMark x1="95733" y1="45667" x2="95733" y2="45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5772" y="4850968"/>
            <a:ext cx="1958568" cy="19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84ABFE-54DC-43E0-A778-B7C336FC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618038" cy="299158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did taking a co-production approach look like in practice?</a:t>
            </a:r>
          </a:p>
        </p:txBody>
      </p:sp>
    </p:spTree>
    <p:extLst>
      <p:ext uri="{BB962C8B-B14F-4D97-AF65-F5344CB8AC3E}">
        <p14:creationId xmlns:p14="http://schemas.microsoft.com/office/powerpoint/2010/main" val="405515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0D6E-07EA-42CD-8D19-B8040CF8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3440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Training of co-evaluation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54D00-A558-4412-AA70-F28FDB4D5C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000" y="1642507"/>
            <a:ext cx="4564228" cy="4916731"/>
          </a:xfrm>
        </p:spPr>
        <p:txBody>
          <a:bodyPr/>
          <a:lstStyle/>
          <a:p>
            <a:pPr lvl="0"/>
            <a:r>
              <a:rPr lang="en-GB" b="1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content: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 of data sources</a:t>
            </a:r>
            <a:endParaRPr lang="en-GB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 research basics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Interviewing and focus group skills </a:t>
            </a:r>
            <a:endParaRPr lang="en-GB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 data analysis</a:t>
            </a:r>
          </a:p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Formal face to face training sessions&#10;Sharing reading materials&#10;Role play during workshops&#10;Shadowing Scope researchers&#10;Sharing examples of past Scope research as an illustration of potential methods and outputs">
            <a:extLst>
              <a:ext uri="{FF2B5EF4-FFF2-40B4-BE49-F238E27FC236}">
                <a16:creationId xmlns:a16="http://schemas.microsoft.com/office/drawing/2014/main" id="{5571F678-65B6-4230-BBC9-4BDD2114F736}"/>
              </a:ext>
            </a:extLst>
          </p:cNvPr>
          <p:cNvGrpSpPr/>
          <p:nvPr/>
        </p:nvGrpSpPr>
        <p:grpSpPr>
          <a:xfrm>
            <a:off x="5504834" y="2176944"/>
            <a:ext cx="6437063" cy="3763935"/>
            <a:chOff x="1072305" y="3584678"/>
            <a:chExt cx="6527708" cy="23524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8BC895-5C0F-4DC4-A05F-48AFFEC2E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305" y="3584678"/>
              <a:ext cx="6527708" cy="23524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3B8DF9-EBF7-4241-B0F4-5C50B67DFFB6}"/>
                </a:ext>
              </a:extLst>
            </p:cNvPr>
            <p:cNvSpPr txBox="1"/>
            <p:nvPr/>
          </p:nvSpPr>
          <p:spPr>
            <a:xfrm>
              <a:off x="1214202" y="3654836"/>
              <a:ext cx="5420900" cy="2058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Symbol" panose="05050102010706020507" pitchFamily="18" charset="2"/>
                <a:buChar char=""/>
              </a:pPr>
              <a:r>
                <a:rPr lang="en-GB" sz="2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Formal face to face training sessions</a:t>
              </a:r>
              <a:endParaRPr lang="en-GB" sz="26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</a:pPr>
              <a:r>
                <a:rPr lang="en-GB" sz="2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Sharing reading materials</a:t>
              </a:r>
              <a:endParaRPr lang="en-GB" sz="26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</a:pPr>
              <a:r>
                <a:rPr lang="en-GB" sz="2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Role play during workshops</a:t>
              </a:r>
              <a:endParaRPr lang="en-GB" sz="26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</a:pPr>
              <a:r>
                <a:rPr lang="en-GB" sz="2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Shadowing Scope researchers</a:t>
              </a:r>
              <a:endParaRPr lang="en-GB" sz="26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buFont typeface="Symbol" panose="05050102010706020507" pitchFamily="18" charset="2"/>
                <a:buChar char=""/>
              </a:pPr>
              <a:r>
                <a:rPr lang="en-GB" sz="2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Sharing examples of past Scope research as an illustration of potential methods and outputs</a:t>
              </a:r>
              <a:endParaRPr lang="en-GB" sz="2600" kern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757606F-8DAB-4E16-9C9F-9B58E9130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6" b="89917" l="9991" r="89917">
                        <a14:foregroundMark x1="48566" y1="89084" x2="49121" y2="89362"/>
                        <a14:foregroundMark x1="46531" y1="87512" x2="47826" y2="88529"/>
                        <a14:foregroundMark x1="46994" y1="16004" x2="50971" y2="16836"/>
                        <a14:foregroundMark x1="57539" y1="12858" x2="58002" y2="15264"/>
                        <a14:foregroundMark x1="52266" y1="13969" x2="52266" y2="13969"/>
                        <a14:foregroundMark x1="47271" y1="12396" x2="50971" y2="12581"/>
                        <a14:foregroundMark x1="45421" y1="18686" x2="53654" y2="18409"/>
                        <a14:foregroundMark x1="53654" y1="18409" x2="53839" y2="18409"/>
                        <a14:foregroundMark x1="53839" y1="9066" x2="53839" y2="9066"/>
                        <a14:foregroundMark x1="53839" y1="9066" x2="53839" y2="9066"/>
                        <a14:foregroundMark x1="46346" y1="25994" x2="46346" y2="25994"/>
                        <a14:foregroundMark x1="45976" y1="35060" x2="45976" y2="35060"/>
                        <a14:foregroundMark x1="45976" y1="35060" x2="45976" y2="35060"/>
                        <a14:foregroundMark x1="45976" y1="35060" x2="45976" y2="39038"/>
                        <a14:foregroundMark x1="45976" y1="48104" x2="45976" y2="58372"/>
                        <a14:foregroundMark x1="45606" y1="62257" x2="45606" y2="73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0000">
            <a:off x="9806874" y="835708"/>
            <a:ext cx="2646876" cy="26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397C-B847-46A5-80EB-5A7F4E3E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48609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How the team interacted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3C259-3A3A-4AE2-BA6C-0A95701F6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8061" y="1522095"/>
            <a:ext cx="7596997" cy="14696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whole team video catch-ups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Ongoing support through </a:t>
            </a: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individual video catch-ups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and general line management. </a:t>
            </a: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07A976-4FC3-428B-B871-DCC2D12A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09" y="3202522"/>
            <a:ext cx="6906883" cy="430887"/>
          </a:xfrm>
        </p:spPr>
        <p:txBody>
          <a:bodyPr/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Factors affecting team functioning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ED2377-2EC5-4235-84C5-CDE9143A9AC4}"/>
              </a:ext>
            </a:extLst>
          </p:cNvPr>
          <p:cNvSpPr txBox="1">
            <a:spLocks/>
          </p:cNvSpPr>
          <p:nvPr/>
        </p:nvSpPr>
        <p:spPr>
          <a:xfrm>
            <a:off x="373810" y="3905759"/>
            <a:ext cx="10988458" cy="280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000000"/>
                </a:solidFill>
                <a:latin typeface="Hargreave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Hargreaves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Multiple project roles offering various levels of involvement.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Project methods or stages should be conducted in accessible ways to enable each individual contributor to participate as part of the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Frequency (but also flexibility) of communication.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Outside circumstances</a:t>
            </a:r>
            <a:endParaRPr lang="en-GB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786BCEC-BC49-4981-978B-09D9D6BB2BCC}"/>
              </a:ext>
            </a:extLst>
          </p:cNvPr>
          <p:cNvSpPr/>
          <p:nvPr/>
        </p:nvSpPr>
        <p:spPr>
          <a:xfrm>
            <a:off x="7793118" y="691710"/>
            <a:ext cx="4100422" cy="3037761"/>
          </a:xfrm>
          <a:prstGeom prst="wedgeRoundRectCallout">
            <a:avLst>
              <a:gd name="adj1" fmla="val 43614"/>
              <a:gd name="adj2" fmla="val -6004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kern="12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structure of my role enabled me to participate. I could work remotely and be flexible in organising my tasks. […] These factors make all the difference in enabling disabled people to participate in co-production.”</a:t>
            </a:r>
          </a:p>
        </p:txBody>
      </p:sp>
    </p:spTree>
    <p:extLst>
      <p:ext uri="{BB962C8B-B14F-4D97-AF65-F5344CB8AC3E}">
        <p14:creationId xmlns:p14="http://schemas.microsoft.com/office/powerpoint/2010/main" val="411011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7D15-6D8D-4415-BE55-E783ACB8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8630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22507-C0DB-4AB6-BF78-59294A4E9D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611" y="1627218"/>
            <a:ext cx="10727056" cy="44165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All of the co-evaluation team had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access to the research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Each transcript coded by multiple 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Reflected on data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both individually and in team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Allowed a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deep interrogation of patterns and meaning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in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This exposed any differences in individual interpretations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Shared agreement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on findings and 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Report writing shared across the team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645FEE-27DB-4C8E-A4CB-79257E4AA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355" y1="29787" x2="36355" y2="29787"/>
                        <a14:foregroundMark x1="44588" y1="80204" x2="44588" y2="80204"/>
                        <a14:foregroundMark x1="49769" y1="82979" x2="49769" y2="82979"/>
                        <a14:foregroundMark x1="43571" y1="39315" x2="43571" y2="39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938">
            <a:off x="9614745" y="4143619"/>
            <a:ext cx="2658462" cy="2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59F0-DBCC-5744-BC97-7073B2F2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pic>
        <p:nvPicPr>
          <p:cNvPr id="6" name="Picture 5" descr="A photo of Jessica Bricknell">
            <a:extLst>
              <a:ext uri="{FF2B5EF4-FFF2-40B4-BE49-F238E27FC236}">
                <a16:creationId xmlns:a16="http://schemas.microsoft.com/office/drawing/2014/main" id="{095D2109-AFFE-4537-84E0-EEC5B423D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0" r="11636"/>
          <a:stretch/>
        </p:blipFill>
        <p:spPr>
          <a:xfrm>
            <a:off x="711655" y="1529178"/>
            <a:ext cx="1783830" cy="17007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EB98E-A93F-4543-B100-09A4905023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9524" y="3472501"/>
            <a:ext cx="2908092" cy="738664"/>
          </a:xfrm>
        </p:spPr>
        <p:txBody>
          <a:bodyPr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Jess Bricknell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Evaluation Officer</a:t>
            </a:r>
          </a:p>
        </p:txBody>
      </p:sp>
      <p:grpSp>
        <p:nvGrpSpPr>
          <p:cNvPr id="11" name="Group 10" descr="A photo of Julie Hartley, Peer Reviewer">
            <a:extLst>
              <a:ext uri="{FF2B5EF4-FFF2-40B4-BE49-F238E27FC236}">
                <a16:creationId xmlns:a16="http://schemas.microsoft.com/office/drawing/2014/main" id="{728D4423-9E4F-465F-A9B9-CD035654CF98}"/>
              </a:ext>
            </a:extLst>
          </p:cNvPr>
          <p:cNvGrpSpPr/>
          <p:nvPr/>
        </p:nvGrpSpPr>
        <p:grpSpPr>
          <a:xfrm>
            <a:off x="3027164" y="1531804"/>
            <a:ext cx="2908092" cy="2658019"/>
            <a:chOff x="6811780" y="4006614"/>
            <a:chExt cx="2908092" cy="2658019"/>
          </a:xfrm>
        </p:grpSpPr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D9F8CF1A-4C1B-494B-A64C-03B64E4DA832}"/>
                </a:ext>
              </a:extLst>
            </p:cNvPr>
            <p:cNvSpPr txBox="1">
              <a:spLocks/>
            </p:cNvSpPr>
            <p:nvPr/>
          </p:nvSpPr>
          <p:spPr>
            <a:xfrm>
              <a:off x="6811780" y="5925969"/>
              <a:ext cx="2908092" cy="738664"/>
            </a:xfrm>
            <a:prstGeom prst="rect">
              <a:avLst/>
            </a:prstGeom>
          </p:spPr>
          <p:txBody>
            <a:bodyPr vert="horz" lIns="0" tIns="0" rIns="0" bIns="0" rtlCol="0">
              <a:spAutoFit/>
            </a:bodyPr>
            <a:lstStyle>
              <a:lvl1pPr mar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Font typeface="Arial" panose="020B0604020202020204" pitchFamily="34" charset="0"/>
                <a:buNone/>
                <a:defRPr sz="2800" b="0" i="0" kern="1200">
                  <a:solidFill>
                    <a:srgbClr val="000000"/>
                  </a:solidFill>
                  <a:latin typeface="Hargreave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Clr>
                  <a:srgbClr val="59029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000000"/>
                  </a:solidFill>
                  <a:latin typeface="Hargreaves Book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Clr>
                  <a:srgbClr val="59029F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Hargreaves Book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Clr>
                  <a:srgbClr val="5902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argreaves Book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200"/>
                </a:spcAft>
                <a:buClr>
                  <a:srgbClr val="5902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argreaves Book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Julie Hartley</a:t>
              </a:r>
              <a:b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Peer Reviewer</a:t>
              </a:r>
            </a:p>
          </p:txBody>
        </p:sp>
        <p:pic>
          <p:nvPicPr>
            <p:cNvPr id="12" name="Picture 11" descr="A photo of Julie Hartley">
              <a:extLst>
                <a:ext uri="{FF2B5EF4-FFF2-40B4-BE49-F238E27FC236}">
                  <a16:creationId xmlns:a16="http://schemas.microsoft.com/office/drawing/2014/main" id="{9E558A17-0322-4832-80A2-DC9CBBB7B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14" b="9937"/>
            <a:stretch/>
          </p:blipFill>
          <p:spPr>
            <a:xfrm>
              <a:off x="7373911" y="4006614"/>
              <a:ext cx="1783830" cy="1785194"/>
            </a:xfrm>
            <a:prstGeom prst="rect">
              <a:avLst/>
            </a:prstGeom>
          </p:spPr>
        </p:pic>
      </p:grpSp>
      <p:pic>
        <p:nvPicPr>
          <p:cNvPr id="14" name="Picture 13" descr="A photo of Ruth Murran">
            <a:extLst>
              <a:ext uri="{FF2B5EF4-FFF2-40B4-BE49-F238E27FC236}">
                <a16:creationId xmlns:a16="http://schemas.microsoft.com/office/drawing/2014/main" id="{E0D4E7F1-8C8E-43C1-AA61-622E209786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63" r="11536"/>
          <a:stretch/>
        </p:blipFill>
        <p:spPr>
          <a:xfrm>
            <a:off x="6408596" y="1549740"/>
            <a:ext cx="1783830" cy="173073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8749E0-77D8-482C-AD46-C0AD5503B4AC}"/>
              </a:ext>
            </a:extLst>
          </p:cNvPr>
          <p:cNvSpPr txBox="1">
            <a:spLocks/>
          </p:cNvSpPr>
          <p:nvPr/>
        </p:nvSpPr>
        <p:spPr>
          <a:xfrm>
            <a:off x="5864916" y="3419746"/>
            <a:ext cx="290809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000000"/>
                </a:solidFill>
                <a:latin typeface="Hargreave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Hargreaves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Ruth Murran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Co-Evaluator</a:t>
            </a:r>
          </a:p>
        </p:txBody>
      </p:sp>
      <p:pic>
        <p:nvPicPr>
          <p:cNvPr id="10" name="Picture 9" descr="A photo of Mushtaq Patas">
            <a:extLst>
              <a:ext uri="{FF2B5EF4-FFF2-40B4-BE49-F238E27FC236}">
                <a16:creationId xmlns:a16="http://schemas.microsoft.com/office/drawing/2014/main" id="{B9F42157-5BC9-4E60-BB73-FF99C334B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648" b="8176"/>
          <a:stretch/>
        </p:blipFill>
        <p:spPr>
          <a:xfrm>
            <a:off x="9349469" y="1531804"/>
            <a:ext cx="1870961" cy="170073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45278B-99D9-4111-8323-6EC32A3CA1E1}"/>
              </a:ext>
            </a:extLst>
          </p:cNvPr>
          <p:cNvSpPr txBox="1">
            <a:spLocks/>
          </p:cNvSpPr>
          <p:nvPr/>
        </p:nvSpPr>
        <p:spPr>
          <a:xfrm>
            <a:off x="8548589" y="3407318"/>
            <a:ext cx="34727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000000"/>
                </a:solidFill>
                <a:latin typeface="Hargreave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Hargreaves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Mustak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Patas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Customer Representative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BCF2038-D626-4D0F-8A63-EABAB78BEAB9}"/>
              </a:ext>
            </a:extLst>
          </p:cNvPr>
          <p:cNvSpPr txBox="1">
            <a:spLocks/>
          </p:cNvSpPr>
          <p:nvPr/>
        </p:nvSpPr>
        <p:spPr>
          <a:xfrm>
            <a:off x="540001" y="5118134"/>
            <a:ext cx="11124778" cy="137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  <a:defRPr sz="2800" b="0" i="0" kern="1200">
                <a:solidFill>
                  <a:srgbClr val="000000"/>
                </a:solidFill>
                <a:latin typeface="Hargreave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Hargreaves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argreaves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here today: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Amy Frounks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Co-Evaluator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Nathan Giles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Peer Reviewer</a:t>
            </a:r>
          </a:p>
        </p:txBody>
      </p:sp>
    </p:spTree>
    <p:extLst>
      <p:ext uri="{BB962C8B-B14F-4D97-AF65-F5344CB8AC3E}">
        <p14:creationId xmlns:p14="http://schemas.microsoft.com/office/powerpoint/2010/main" val="421458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5335-1D10-4034-AE53-6EBD0CC7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we learned along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87DF-90D0-4A91-9D11-25B5D297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2812"/>
            <a:ext cx="1051560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Relationships and communication are key!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9297D-4614-4875-A1DB-3FEC025CC1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0000" y="2272892"/>
            <a:ext cx="10515600" cy="19928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order to share thoughts and opinions freely, we need to feel mutual trust and respect. This only comes with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Frequent team meetings are important for building and maintaining effective collaboration.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9B9B822-2DC0-41DC-A7EE-EC8F6643C2EE}"/>
              </a:ext>
            </a:extLst>
          </p:cNvPr>
          <p:cNvSpPr/>
          <p:nvPr/>
        </p:nvSpPr>
        <p:spPr>
          <a:xfrm>
            <a:off x="4521200" y="4501547"/>
            <a:ext cx="7455938" cy="1992853"/>
          </a:xfrm>
          <a:prstGeom prst="wedgeRoundRectCallout">
            <a:avLst>
              <a:gd name="adj1" fmla="val -59811"/>
              <a:gd name="adj2" fmla="val -42298"/>
              <a:gd name="adj3" fmla="val 16667"/>
            </a:avLst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1200">
                <a:solidFill>
                  <a:schemeClr val="accent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long timescale and stop-start progression of the project meant that it could be hard to maintain momentum and keep in touch. Regular remote team meetings later in the process helped with this.”</a:t>
            </a:r>
          </a:p>
        </p:txBody>
      </p:sp>
      <p:pic>
        <p:nvPicPr>
          <p:cNvPr id="7" name="Picture 6" descr="Illustration of a cup of tea">
            <a:extLst>
              <a:ext uri="{FF2B5EF4-FFF2-40B4-BE49-F238E27FC236}">
                <a16:creationId xmlns:a16="http://schemas.microsoft.com/office/drawing/2014/main" id="{32643A07-FC03-420C-8593-0F80F3E7E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1" b="89917" l="9991" r="93987">
                        <a14:foregroundMark x1="40981" y1="87882" x2="40981" y2="87882"/>
                        <a14:foregroundMark x1="39685" y1="89917" x2="39685" y2="89917"/>
                        <a14:foregroundMark x1="93987" y1="41628" x2="93987" y2="4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000" y="4265744"/>
            <a:ext cx="2458143" cy="24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A483D1-690A-47DB-BD68-13EBC468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265534" cy="299158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was the impact of taking a co-production approach?</a:t>
            </a:r>
          </a:p>
        </p:txBody>
      </p:sp>
    </p:spTree>
    <p:extLst>
      <p:ext uri="{BB962C8B-B14F-4D97-AF65-F5344CB8AC3E}">
        <p14:creationId xmlns:p14="http://schemas.microsoft.com/office/powerpoint/2010/main" val="352175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A194-A6C0-4DB5-AFAA-13CDDEE1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35464"/>
            <a:ext cx="10197743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Impact on the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888D4-10E2-429E-8699-8A91F4FD68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4533" y="1784858"/>
            <a:ext cx="8925733" cy="40934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Participant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Depth of analysis: collaborative, iterative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Quality of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Increased focus on how past experiences influence the way customers feel and behave when interacting with the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Depth of stakeholder engagement and understanding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D54EC83-5F4C-4F89-A641-F4351765AEA1}"/>
              </a:ext>
            </a:extLst>
          </p:cNvPr>
          <p:cNvSpPr/>
          <p:nvPr/>
        </p:nvSpPr>
        <p:spPr>
          <a:xfrm>
            <a:off x="8734747" y="550516"/>
            <a:ext cx="3218243" cy="1693888"/>
          </a:xfrm>
          <a:prstGeom prst="wedgeRoundRectCallout">
            <a:avLst>
              <a:gd name="adj1" fmla="val 43067"/>
              <a:gd name="adj2" fmla="val -73601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1200">
                <a:solidFill>
                  <a:srgbClr val="58029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“[The] team allowed me to speak freely in an atmosphere of trust and respect”</a:t>
            </a:r>
            <a:endParaRPr lang="en-GB" sz="2400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9EC958-F51E-4C36-B9B1-03CB672DF167}"/>
              </a:ext>
            </a:extLst>
          </p:cNvPr>
          <p:cNvSpPr/>
          <p:nvPr/>
        </p:nvSpPr>
        <p:spPr>
          <a:xfrm>
            <a:off x="9880372" y="3112117"/>
            <a:ext cx="2072618" cy="1823920"/>
          </a:xfrm>
          <a:prstGeom prst="wedgeRoundRectCallout">
            <a:avLst>
              <a:gd name="adj1" fmla="val -38830"/>
              <a:gd name="adj2" fmla="val -8896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12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“It felt like I was being heard and understood”</a:t>
            </a:r>
          </a:p>
        </p:txBody>
      </p:sp>
    </p:spTree>
    <p:extLst>
      <p:ext uri="{BB962C8B-B14F-4D97-AF65-F5344CB8AC3E}">
        <p14:creationId xmlns:p14="http://schemas.microsoft.com/office/powerpoint/2010/main" val="232135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A5C132-86AD-47DD-A1FD-CF8997E2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6117"/>
            <a:ext cx="11125200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Impact on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6BC3B-2B9E-43FD-BCA3-02F180F1C2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604037"/>
            <a:ext cx="7624997" cy="48090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contextualised recommendations helped the service decision-makers to understand the basis for suggestions. As a result: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Introduction of in-work support: funding agreed with engaged panel stakeholder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Service promotion updated to incorporate language and service features that customers particularly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Service now follows up with all customers leaving the service, not just those entering work</a:t>
            </a:r>
          </a:p>
        </p:txBody>
      </p:sp>
      <p:pic>
        <p:nvPicPr>
          <p:cNvPr id="8" name="Picture 7" descr="Illustration of an employment adviser with a headset on">
            <a:extLst>
              <a:ext uri="{FF2B5EF4-FFF2-40B4-BE49-F238E27FC236}">
                <a16:creationId xmlns:a16="http://schemas.microsoft.com/office/drawing/2014/main" id="{8D0468B2-354D-40F8-B64D-E92EB28A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1" b="89917" l="7771" r="89917">
                        <a14:foregroundMark x1="7771" y1="48474" x2="7771" y2="48474"/>
                        <a14:foregroundMark x1="78538" y1="40241" x2="78538" y2="40241"/>
                        <a14:foregroundMark x1="66235" y1="81869" x2="66235" y2="81869"/>
                        <a14:foregroundMark x1="70768" y1="81221" x2="70768" y2="81221"/>
                        <a14:foregroundMark x1="75763" y1="80111" x2="75763" y2="80111"/>
                        <a14:foregroundMark x1="78538" y1="40518" x2="78538" y2="405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6928" y="0"/>
            <a:ext cx="2586603" cy="258660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A0F7E1A-A0A3-4DE7-A6F9-A16F0AF564B3}"/>
              </a:ext>
            </a:extLst>
          </p:cNvPr>
          <p:cNvSpPr/>
          <p:nvPr/>
        </p:nvSpPr>
        <p:spPr>
          <a:xfrm>
            <a:off x="8186329" y="2757534"/>
            <a:ext cx="3819404" cy="3945281"/>
          </a:xfrm>
          <a:prstGeom prst="wedgeRoundRectCallout">
            <a:avLst>
              <a:gd name="adj1" fmla="val -28101"/>
              <a:gd name="adj2" fmla="val -7594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think that a co-produced research project […] provides a unique opportunity for organisations to shape services in a way that makes a meaningful impact on the lives of their service users.” </a:t>
            </a:r>
          </a:p>
          <a:p>
            <a:pPr algn="r"/>
            <a:r>
              <a:rPr lang="en-GB" sz="220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Nathan, Peer Reviewer</a:t>
            </a:r>
          </a:p>
        </p:txBody>
      </p:sp>
    </p:spTree>
    <p:extLst>
      <p:ext uri="{BB962C8B-B14F-4D97-AF65-F5344CB8AC3E}">
        <p14:creationId xmlns:p14="http://schemas.microsoft.com/office/powerpoint/2010/main" val="108268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6763-36F3-4AE6-A6A4-A293410C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1" y="311163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Impact for individuals involved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2D195-C91C-4160-B530-BF893679AE09}"/>
              </a:ext>
            </a:extLst>
          </p:cNvPr>
          <p:cNvSpPr txBox="1"/>
          <p:nvPr/>
        </p:nvSpPr>
        <p:spPr>
          <a:xfrm>
            <a:off x="274820" y="1318356"/>
            <a:ext cx="4366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How it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Employment Support Allowance – 7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Job Seekers Allowance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Universal Credit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Psychosis Intervention and Early Recovery team service user</a:t>
            </a:r>
          </a:p>
          <a:p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B1B08-A8F4-4519-B513-1D6D4FC871B7}"/>
              </a:ext>
            </a:extLst>
          </p:cNvPr>
          <p:cNvSpPr txBox="1"/>
          <p:nvPr/>
        </p:nvSpPr>
        <p:spPr>
          <a:xfrm>
            <a:off x="5189240" y="1308245"/>
            <a:ext cx="412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How it’s 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Started full-time work in September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Employed as a Picker for Co-Operative, Leicester on a permanent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Community Mental Health Team service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llustration of two heads talking to each other">
            <a:extLst>
              <a:ext uri="{FF2B5EF4-FFF2-40B4-BE49-F238E27FC236}">
                <a16:creationId xmlns:a16="http://schemas.microsoft.com/office/drawing/2014/main" id="{5E1DA3EE-E708-45E2-AA66-1E1A22CD0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667" l="9940" r="89993">
                        <a14:foregroundMark x1="62975" y1="19000" x2="62975" y2="19000"/>
                        <a14:foregroundMark x1="64710" y1="17933" x2="64710" y2="17933"/>
                        <a14:foregroundMark x1="62108" y1="27733" x2="62108" y2="27733"/>
                        <a14:foregroundMark x1="65177" y1="27333" x2="65177" y2="27333"/>
                        <a14:foregroundMark x1="51835" y1="53333" x2="51835" y2="53333"/>
                        <a14:foregroundMark x1="47698" y1="61400" x2="47698" y2="61400"/>
                        <a14:foregroundMark x1="56171" y1="92667" x2="56171" y2="9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333" y="920561"/>
            <a:ext cx="2780284" cy="2782139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441A0C2-2EAB-4B9A-9E24-96C0638588D2}"/>
              </a:ext>
            </a:extLst>
          </p:cNvPr>
          <p:cNvSpPr/>
          <p:nvPr/>
        </p:nvSpPr>
        <p:spPr>
          <a:xfrm>
            <a:off x="909069" y="4433192"/>
            <a:ext cx="10910345" cy="2109385"/>
          </a:xfrm>
          <a:prstGeom prst="wedgeRoundRectCallout">
            <a:avLst>
              <a:gd name="adj1" fmla="val -55532"/>
              <a:gd name="adj2" fmla="val -3638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kern="120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20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was worried about the judgement of others and how I would be viewed […] I rely heavily on email communication and it’s taken over my life. When I spoke to colleagues at Scope I realised that I was valued and the team made me feel like a person. […] Being part of a group meant I was recognised and appreciated by other members and this was a serious motivator to complete the project.”</a:t>
            </a:r>
            <a:endParaRPr lang="en-GB" sz="2000" kern="120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0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FC6A-B741-40C7-97C6-FB21E8AA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5500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Impact on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8DEB-076F-4B67-89FB-16C8FAD4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64281"/>
            <a:ext cx="10515600" cy="984885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Proof that engaging with stakeholders with lived experience can: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E33E6-2288-44B7-8F07-9539AD1549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8668" y="2517721"/>
            <a:ext cx="8858000" cy="40934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Identify and articulate unmet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Help stakeholders understand the context of need, and why certain improvements are 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Create new ways of defining impact, beyond hard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Improve relationships with a range of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Generate new funding</a:t>
            </a:r>
          </a:p>
        </p:txBody>
      </p:sp>
      <p:pic>
        <p:nvPicPr>
          <p:cNvPr id="9" name="Picture 8" descr="Illustration of a certificate">
            <a:extLst>
              <a:ext uri="{FF2B5EF4-FFF2-40B4-BE49-F238E27FC236}">
                <a16:creationId xmlns:a16="http://schemas.microsoft.com/office/drawing/2014/main" id="{61C07F98-147A-4B67-BEC6-C46FE958C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1" b="91674" l="9991" r="89917">
                        <a14:foregroundMark x1="44958" y1="33302" x2="44958" y2="33302"/>
                        <a14:foregroundMark x1="31545" y1="39870" x2="31545" y2="39870"/>
                        <a14:foregroundMark x1="33117" y1="45606" x2="33117" y2="45606"/>
                        <a14:foregroundMark x1="32932" y1="50601" x2="32932" y2="50601"/>
                        <a14:foregroundMark x1="32377" y1="55042" x2="32377" y2="55042"/>
                        <a14:foregroundMark x1="33117" y1="64200" x2="33117" y2="64200"/>
                        <a14:foregroundMark x1="63830" y1="91674" x2="63830" y2="91674"/>
                        <a14:foregroundMark x1="48104" y1="9991" x2="48104" y2="9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2900" y="3260784"/>
            <a:ext cx="3463103" cy="34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FB03-7A87-4DE1-89A1-74755BDB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Co-Production at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D7446-30B5-4993-A073-3DA6BD5C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482812"/>
            <a:ext cx="11257259" cy="430887"/>
          </a:xfrm>
        </p:spPr>
        <p:txBody>
          <a:bodyPr/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Evolution from engagement and participation to co-production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C680-64F7-40D0-99D5-4CDC91FD88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6579" y="2241935"/>
            <a:ext cx="5435131" cy="44165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Engagement and Participation Strategy launched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First projects taking an explicitly co-produced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2020: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Co-production officially adopted as strategic operational aim by Board and Senior 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0C414-A81A-4C27-9266-51BC81E1E553}"/>
              </a:ext>
            </a:extLst>
          </p:cNvPr>
          <p:cNvSpPr txBox="1"/>
          <p:nvPr/>
        </p:nvSpPr>
        <p:spPr>
          <a:xfrm>
            <a:off x="6096000" y="2198441"/>
            <a:ext cx="55687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org-wide programme to raise awareness of co-production and facilitate its application, through: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budgeting support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recruiting co-production champions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targeted events and internal publications</a:t>
            </a:r>
          </a:p>
        </p:txBody>
      </p:sp>
    </p:spTree>
    <p:extLst>
      <p:ext uri="{BB962C8B-B14F-4D97-AF65-F5344CB8AC3E}">
        <p14:creationId xmlns:p14="http://schemas.microsoft.com/office/powerpoint/2010/main" val="380430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2684-69D2-4688-ADEF-84B06290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86" y="702781"/>
            <a:ext cx="9294114" cy="3670236"/>
          </a:xfrm>
        </p:spPr>
        <p:txBody>
          <a:bodyPr/>
          <a:lstStyle/>
          <a:p>
            <a:r>
              <a:rPr lang="en-GB" sz="470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GB" sz="47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7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jessica.bricknell@scope.org.uk</a:t>
            </a:r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4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E35B-6717-45EE-BFF4-0D2247DB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Introduction to Scope</a:t>
            </a:r>
          </a:p>
        </p:txBody>
      </p:sp>
      <p:pic>
        <p:nvPicPr>
          <p:cNvPr id="13" name="Content Placeholder 10" descr="Scope shorthand logo.">
            <a:extLst>
              <a:ext uri="{FF2B5EF4-FFF2-40B4-BE49-F238E27FC236}">
                <a16:creationId xmlns:a16="http://schemas.microsoft.com/office/drawing/2014/main" id="{D9616986-439E-428A-ABE0-1D879372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837" y="299059"/>
            <a:ext cx="1449849" cy="8940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8849-CEA8-47D5-8A51-FD117DB2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2812"/>
            <a:ext cx="1051560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Scope = Equality for disabled 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1E141-975F-4419-82DC-5F4ECBBEB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026" y="2264934"/>
            <a:ext cx="11441512" cy="3272691"/>
          </a:xfrm>
        </p:spPr>
        <p:txBody>
          <a:bodyPr/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</a:t>
            </a:r>
            <a:r>
              <a:rPr lang="en-US" sz="2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ractical information and emotional support.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sz="2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Campaign to create a fairer society.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we launched our five-year strategy, </a:t>
            </a: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Equality</a:t>
            </a:r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focused on: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families 		</a:t>
            </a:r>
            <a:r>
              <a:rPr lang="en-US" sz="2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living		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security</a:t>
            </a:r>
            <a:b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new strategy came new research, new campaigns and new services.</a:t>
            </a:r>
          </a:p>
        </p:txBody>
      </p:sp>
      <p:sp>
        <p:nvSpPr>
          <p:cNvPr id="6" name="Arrow: Bent-Up 5" descr="Arrow between 'With the new strategy came new research, new campaigns and new services' and 'New need for an evaluation function'">
            <a:extLst>
              <a:ext uri="{FF2B5EF4-FFF2-40B4-BE49-F238E27FC236}">
                <a16:creationId xmlns:a16="http://schemas.microsoft.com/office/drawing/2014/main" id="{6B367060-524D-48BB-A1B6-3D143B0909DC}"/>
              </a:ext>
            </a:extLst>
          </p:cNvPr>
          <p:cNvSpPr/>
          <p:nvPr/>
        </p:nvSpPr>
        <p:spPr>
          <a:xfrm rot="5400000">
            <a:off x="2833712" y="5355719"/>
            <a:ext cx="969896" cy="1307466"/>
          </a:xfrm>
          <a:prstGeom prst="bentUpArrow">
            <a:avLst>
              <a:gd name="adj1" fmla="val 12746"/>
              <a:gd name="adj2" fmla="val 25000"/>
              <a:gd name="adj3" fmla="val 25000"/>
            </a:avLst>
          </a:pr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98BEE-D66E-444A-A131-382D7365AAB1}"/>
              </a:ext>
            </a:extLst>
          </p:cNvPr>
          <p:cNvSpPr txBox="1"/>
          <p:nvPr/>
        </p:nvSpPr>
        <p:spPr>
          <a:xfrm>
            <a:off x="4254337" y="5970941"/>
            <a:ext cx="60935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need for an evaluation function</a:t>
            </a:r>
          </a:p>
        </p:txBody>
      </p:sp>
    </p:spTree>
    <p:extLst>
      <p:ext uri="{BB962C8B-B14F-4D97-AF65-F5344CB8AC3E}">
        <p14:creationId xmlns:p14="http://schemas.microsoft.com/office/powerpoint/2010/main" val="546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EAD6-104A-494D-89C7-CA000584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48610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we mean by co-production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F2E0-E68E-43F1-9F24-FDC1A676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2812"/>
            <a:ext cx="10515600" cy="49244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Doing with, not doing for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2019-9B38-454E-ABBC-993E38C27A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0046" y="2305219"/>
            <a:ext cx="7939436" cy="37394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Actively considering disabled people and their families as </a:t>
            </a:r>
            <a:r>
              <a:rPr lang="en-GB" sz="2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GB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the very beginning through to the end of a project or activity 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Entering into an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equal and reciprocal relationship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where decisions and responsibilities are shared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Valuing </a:t>
            </a:r>
            <a:r>
              <a:rPr lang="en-GB" sz="2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lived experience </a:t>
            </a:r>
            <a:r>
              <a:rPr lang="en-GB" sz="2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recognising its importance in developing effective products and services</a:t>
            </a: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our hands coming together to illustrate collaboration and partnership">
            <a:extLst>
              <a:ext uri="{FF2B5EF4-FFF2-40B4-BE49-F238E27FC236}">
                <a16:creationId xmlns:a16="http://schemas.microsoft.com/office/drawing/2014/main" id="{46008AF8-B482-42E2-8F79-FA5FC0CBC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67" b="92667" l="5667" r="91600">
                        <a14:foregroundMark x1="31267" y1="89867" x2="31267" y2="89867"/>
                        <a14:foregroundMark x1="8733" y1="65800" x2="8733" y2="65800"/>
                        <a14:foregroundMark x1="5733" y1="65333" x2="5733" y2="65333"/>
                        <a14:foregroundMark x1="66467" y1="90467" x2="66467" y2="90467"/>
                        <a14:foregroundMark x1="66267" y1="91333" x2="66267" y2="91333"/>
                        <a14:foregroundMark x1="32400" y1="92667" x2="32400" y2="92667"/>
                        <a14:foregroundMark x1="65400" y1="8533" x2="65400" y2="8533"/>
                        <a14:foregroundMark x1="35200" y1="7867" x2="35200" y2="7867"/>
                        <a14:foregroundMark x1="65600" y1="6533" x2="65600" y2="6533"/>
                        <a14:foregroundMark x1="91600" y1="32600" x2="91600" y2="32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4336" y="3267856"/>
            <a:ext cx="3312437" cy="33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2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64B1-FC49-4229-9816-4D1E55B8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43" y="294589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Why co-production in evaluation?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0C89F-97D9-4A2C-83DE-C6F18127C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1843" y="1585598"/>
            <a:ext cx="9403126" cy="3323987"/>
          </a:xfrm>
        </p:spPr>
        <p:txBody>
          <a:bodyPr/>
          <a:lstStyle/>
          <a:p>
            <a:r>
              <a:rPr lang="en-GB" sz="2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involves making assessments of value and effectiveness.</a:t>
            </a:r>
            <a:br>
              <a:rPr lang="en-GB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Co-production ensures that </a:t>
            </a:r>
            <a:r>
              <a:rPr lang="en-GB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range of stakeholders participate in how that value is defined, measured and interpreted</a:t>
            </a:r>
            <a:r>
              <a:rPr lang="en-GB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means a fairer and fuller evaluation.</a:t>
            </a:r>
            <a:b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BC1EE-D85D-4B79-8C32-86DD6CA2974A}"/>
              </a:ext>
            </a:extLst>
          </p:cNvPr>
          <p:cNvSpPr txBox="1"/>
          <p:nvPr/>
        </p:nvSpPr>
        <p:spPr>
          <a:xfrm>
            <a:off x="343309" y="4342419"/>
            <a:ext cx="115608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is used a tool to inform future activities.</a:t>
            </a:r>
          </a:p>
          <a:p>
            <a:endParaRPr lang="en-GB" sz="2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Co-production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that the people most affected by services or policies are involved in drawing conclusions from evidence and forming recommendations. That leads to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better tailored practice.</a:t>
            </a: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llustration of several heads talking to each other">
            <a:extLst>
              <a:ext uri="{FF2B5EF4-FFF2-40B4-BE49-F238E27FC236}">
                <a16:creationId xmlns:a16="http://schemas.microsoft.com/office/drawing/2014/main" id="{50DF3FCB-CFE1-412C-8E98-B04814720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0" b="89927" l="9609" r="91222">
                        <a14:foregroundMark x1="48517" y1="29953" x2="48517" y2="29953"/>
                        <a14:foregroundMark x1="19454" y1="39360" x2="19454" y2="39360"/>
                        <a14:foregroundMark x1="19454" y1="39360" x2="19454" y2="39360"/>
                        <a14:foregroundMark x1="18980" y1="39360" x2="18980" y2="39360"/>
                        <a14:foregroundMark x1="17912" y1="40027" x2="17912" y2="40027"/>
                        <a14:foregroundMark x1="16726" y1="40627" x2="16726" y2="40627"/>
                        <a14:foregroundMark x1="10083" y1="47698" x2="10083" y2="47698"/>
                        <a14:foregroundMark x1="10083" y1="47698" x2="10083" y2="47698"/>
                        <a14:foregroundMark x1="10083" y1="47698" x2="10083" y2="47698"/>
                        <a14:foregroundMark x1="10083" y1="47698" x2="10083" y2="47698"/>
                        <a14:foregroundMark x1="10202" y1="48699" x2="10202" y2="48699"/>
                        <a14:foregroundMark x1="9609" y1="49767" x2="9609" y2="49767"/>
                        <a14:foregroundMark x1="9727" y1="51101" x2="9727" y2="51101"/>
                        <a14:foregroundMark x1="31079" y1="38826" x2="31079" y2="38826"/>
                        <a14:foregroundMark x1="37367" y1="39293" x2="37367" y2="39293"/>
                        <a14:foregroundMark x1="40807" y1="39560" x2="40807" y2="39560"/>
                        <a14:foregroundMark x1="34164" y1="43963" x2="34164" y2="43963"/>
                        <a14:foregroundMark x1="33452" y1="43963" x2="33452" y2="43963"/>
                        <a14:foregroundMark x1="31198" y1="43095" x2="31198" y2="43095"/>
                        <a14:foregroundMark x1="28114" y1="42895" x2="28114" y2="42895"/>
                        <a14:foregroundMark x1="23843" y1="42962" x2="23843" y2="42962"/>
                        <a14:foregroundMark x1="19336" y1="44963" x2="19336" y2="44963"/>
                        <a14:foregroundMark x1="14591" y1="45030" x2="14591" y2="45030"/>
                        <a14:foregroundMark x1="16489" y1="43696" x2="16489" y2="43696"/>
                        <a14:foregroundMark x1="20522" y1="42762" x2="20522" y2="42762"/>
                        <a14:foregroundMark x1="37722" y1="46698" x2="37722" y2="46698"/>
                        <a14:foregroundMark x1="45552" y1="53969" x2="45552" y2="53969"/>
                        <a14:foregroundMark x1="14353" y1="48833" x2="14353" y2="48833"/>
                        <a14:foregroundMark x1="15421" y1="57839" x2="15421" y2="57839"/>
                        <a14:foregroundMark x1="15540" y1="55637" x2="15540" y2="55637"/>
                        <a14:foregroundMark x1="13642" y1="51568" x2="13642" y2="51568"/>
                        <a14:foregroundMark x1="13049" y1="52835" x2="13049" y2="52835"/>
                        <a14:foregroundMark x1="13049" y1="52835" x2="13049" y2="52835"/>
                        <a14:foregroundMark x1="13167" y1="53302" x2="13167" y2="53302"/>
                        <a14:foregroundMark x1="13760" y1="54103" x2="13760" y2="54103"/>
                        <a14:foregroundMark x1="15540" y1="55637" x2="15540" y2="55637"/>
                        <a14:foregroundMark x1="17556" y1="57505" x2="17556" y2="57505"/>
                        <a14:foregroundMark x1="20285" y1="59440" x2="20285" y2="59440"/>
                        <a14:foregroundMark x1="21945" y1="60574" x2="21945" y2="60574"/>
                        <a14:foregroundMark x1="25623" y1="61374" x2="25623" y2="61374"/>
                        <a14:foregroundMark x1="27165" y1="61508" x2="27165" y2="61508"/>
                        <a14:foregroundMark x1="24555" y1="47432" x2="24555" y2="47432"/>
                        <a14:foregroundMark x1="51364" y1="64576" x2="51364" y2="64576"/>
                        <a14:foregroundMark x1="88493" y1="68712" x2="88493" y2="68712"/>
                        <a14:foregroundMark x1="82562" y1="74650" x2="82562" y2="74650"/>
                        <a14:foregroundMark x1="74496" y1="76918" x2="74496" y2="76918"/>
                        <a14:foregroundMark x1="82325" y1="74583" x2="82325" y2="74583"/>
                        <a14:foregroundMark x1="57651" y1="65444" x2="57651" y2="65444"/>
                        <a14:foregroundMark x1="85053" y1="75117" x2="85053" y2="75117"/>
                        <a14:foregroundMark x1="90273" y1="41227" x2="90273" y2="41227"/>
                        <a14:foregroundMark x1="91222" y1="41694" x2="91222" y2="41694"/>
                        <a14:foregroundMark x1="91222" y1="38626" x2="91222" y2="38626"/>
                        <a14:foregroundMark x1="79122" y1="40160" x2="79122" y2="40160"/>
                        <a14:foregroundMark x1="40095" y1="33356" x2="40095" y2="33356"/>
                        <a14:backgroundMark x1="82562" y1="74450" x2="82562" y2="74450"/>
                        <a14:backgroundMark x1="82325" y1="74583" x2="82325" y2="74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9123" y="224466"/>
            <a:ext cx="2379930" cy="42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0041-34C2-4AB5-8322-BE37FAF0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Support to Work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1E77-4B14-42A2-AD21-FD7D62E7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2018"/>
            <a:ext cx="10515600" cy="984885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Scope’s online and telephone support programme for disabled people looking for paid employment.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05756-880E-4C27-9B43-61A223A2FE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711" y="2978464"/>
            <a:ext cx="9123846" cy="31239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Operates across England and Wales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12 week programme of 1 to 1 support with an assigned adviser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Sits alongside Scope’s other employment services, which operate locally and face-to-face with people experiencing more significant barriers to employment.</a:t>
            </a:r>
          </a:p>
        </p:txBody>
      </p:sp>
      <p:pic>
        <p:nvPicPr>
          <p:cNvPr id="7" name="Picture 6" descr="Illustration of a laptop">
            <a:extLst>
              <a:ext uri="{FF2B5EF4-FFF2-40B4-BE49-F238E27FC236}">
                <a16:creationId xmlns:a16="http://schemas.microsoft.com/office/drawing/2014/main" id="{0F791F5C-95AD-4374-8417-4A06083C7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334" y1="79833" x2="19334" y2="79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014" y="-250249"/>
            <a:ext cx="1957016" cy="19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25F9-2FF6-4EB5-89F2-9F4D22B5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977952"/>
            <a:ext cx="6156222" cy="1495794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Getting the project off the ground</a:t>
            </a:r>
          </a:p>
        </p:txBody>
      </p:sp>
    </p:spTree>
    <p:extLst>
      <p:ext uri="{BB962C8B-B14F-4D97-AF65-F5344CB8AC3E}">
        <p14:creationId xmlns:p14="http://schemas.microsoft.com/office/powerpoint/2010/main" val="33832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7B76BC-5C68-4EB1-AECD-30D8EF26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7330"/>
            <a:ext cx="11124778" cy="60939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Making the case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6136B5-5AD5-445F-88AC-DA89235754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810" y="1549896"/>
            <a:ext cx="10943043" cy="49398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Leadership buy-in is crucial.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out and approach open minded leaders and funders.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build understanding of co-production as a mindset rather than a fixed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Highlight the strategic and financial benefits: better tailored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Use external case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Some activities may present more opportunities for co-production than others (how projects are run, who they are funded by, and for how long)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Where do you have the room to push for this approach?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72E89D9-72DD-4D07-8F40-95BCE4D8E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1" b="89917" l="8326" r="90934">
                        <a14:foregroundMark x1="8418" y1="41998" x2="8418" y2="41998"/>
                        <a14:foregroundMark x1="90934" y1="46438" x2="90934" y2="46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5898" y="328173"/>
            <a:ext cx="2214676" cy="22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D993-8BD3-48F5-8FD2-48940015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Why Support to Work?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749E1B-5132-47BB-8AEC-975BFB9A1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29315"/>
              </p:ext>
            </p:extLst>
          </p:nvPr>
        </p:nvGraphicFramePr>
        <p:xfrm>
          <a:off x="539750" y="1391285"/>
          <a:ext cx="11125028" cy="511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182">
                  <a:extLst>
                    <a:ext uri="{9D8B030D-6E8A-4147-A177-3AD203B41FA5}">
                      <a16:colId xmlns:a16="http://schemas.microsoft.com/office/drawing/2014/main" val="356451949"/>
                    </a:ext>
                  </a:extLst>
                </a:gridCol>
                <a:gridCol w="6609846">
                  <a:extLst>
                    <a:ext uri="{9D8B030D-6E8A-4147-A177-3AD203B41FA5}">
                      <a16:colId xmlns:a16="http://schemas.microsoft.com/office/drawing/2014/main" val="1496091679"/>
                    </a:ext>
                  </a:extLst>
                </a:gridCol>
              </a:tblGrid>
              <a:tr h="855577"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of Support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646880"/>
                  </a:ext>
                </a:extLst>
              </a:tr>
              <a:tr h="1063773"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reach; potential to affect a lot of disabled people. Need for robust evaluation.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50646"/>
                  </a:ext>
                </a:extLst>
              </a:tr>
              <a:tr h="1063773"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 new but relatively stable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Appetite to learn and improve, but some established structure to investigate.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90757"/>
                  </a:ext>
                </a:extLst>
              </a:tr>
              <a:tr h="1063773"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Funded by corporate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Openness to different ways of defining impact and supportive of co-production principles.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240622"/>
                  </a:ext>
                </a:extLst>
              </a:tr>
              <a:tr h="1063773"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Employment-focussed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to generate supporting evidence for strategic campaigning goals.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1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5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ope master">
  <a:themeElements>
    <a:clrScheme name="Scope">
      <a:dk1>
        <a:srgbClr val="000000"/>
      </a:dk1>
      <a:lt1>
        <a:srgbClr val="F6F3FA"/>
      </a:lt1>
      <a:dk2>
        <a:srgbClr val="58029F"/>
      </a:dk2>
      <a:lt2>
        <a:srgbClr val="F6F3FA"/>
      </a:lt2>
      <a:accent1>
        <a:srgbClr val="58029F"/>
      </a:accent1>
      <a:accent2>
        <a:srgbClr val="14C9C8"/>
      </a:accent2>
      <a:accent3>
        <a:srgbClr val="FED636"/>
      </a:accent3>
      <a:accent4>
        <a:srgbClr val="330457"/>
      </a:accent4>
      <a:accent5>
        <a:srgbClr val="89E4E4"/>
      </a:accent5>
      <a:accent6>
        <a:srgbClr val="AB7FCF"/>
      </a:accent6>
      <a:hlink>
        <a:srgbClr val="58029F"/>
      </a:hlink>
      <a:folHlink>
        <a:srgbClr val="33045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50FC1945575408679C7231B863475" ma:contentTypeVersion="7" ma:contentTypeDescription="Create a new document." ma:contentTypeScope="" ma:versionID="0a60aa7d1d3f815c5b925fd86fd1bf4a">
  <xsd:schema xmlns:xsd="http://www.w3.org/2001/XMLSchema" xmlns:xs="http://www.w3.org/2001/XMLSchema" xmlns:p="http://schemas.microsoft.com/office/2006/metadata/properties" xmlns:ns2="4a8da884-5361-4ea4-a92f-72b2dd48007f" xmlns:ns3="00bebc57-a217-4038-92cd-210edf531974" targetNamespace="http://schemas.microsoft.com/office/2006/metadata/properties" ma:root="true" ma:fieldsID="4017f68ac3f161b374276bbdce2d06cf" ns2:_="" ns3:_="">
    <xsd:import namespace="4a8da884-5361-4ea4-a92f-72b2dd48007f"/>
    <xsd:import namespace="00bebc57-a217-4038-92cd-210edf531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a884-5361-4ea4-a92f-72b2dd480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bc57-a217-4038-92cd-210edf531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53F15-DA70-4854-9475-7FC443F1E1B6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0bebc57-a217-4038-92cd-210edf531974"/>
    <ds:schemaRef ds:uri="4a8da884-5361-4ea4-a92f-72b2dd48007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A8153F-C1C8-4F45-A2B2-F8A36F066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2404D-FF95-48BA-8D5C-91E7EF5FE13E}">
  <ds:schemaRefs>
    <ds:schemaRef ds:uri="00bebc57-a217-4038-92cd-210edf531974"/>
    <ds:schemaRef ds:uri="4a8da884-5361-4ea4-a92f-72b2dd4800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1661</Words>
  <Application>Microsoft Office PowerPoint</Application>
  <PresentationFormat>Widescreen</PresentationFormat>
  <Paragraphs>226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Hargreaves</vt:lpstr>
      <vt:lpstr>Hargreaves Book</vt:lpstr>
      <vt:lpstr>Symbol</vt:lpstr>
      <vt:lpstr>Scope master</vt:lpstr>
      <vt:lpstr>Taking a co-production approach to evaluating services at Scope </vt:lpstr>
      <vt:lpstr>Who are we?</vt:lpstr>
      <vt:lpstr>Introduction to Scope</vt:lpstr>
      <vt:lpstr>What we mean by co-production</vt:lpstr>
      <vt:lpstr>Why co-production in evaluation? </vt:lpstr>
      <vt:lpstr>The Support to Work service</vt:lpstr>
      <vt:lpstr>Getting the project off the ground</vt:lpstr>
      <vt:lpstr>Making the case</vt:lpstr>
      <vt:lpstr>Why Support to Work?</vt:lpstr>
      <vt:lpstr>How do you co-produce an evaluation?!</vt:lpstr>
      <vt:lpstr>How do you co-produce an evaluation?!</vt:lpstr>
      <vt:lpstr>PowerPoint Presentation</vt:lpstr>
      <vt:lpstr>Key Stakeholders</vt:lpstr>
      <vt:lpstr>Co-evaluation team</vt:lpstr>
      <vt:lpstr>Key Stakeholder Panel</vt:lpstr>
      <vt:lpstr>What did taking a co-production approach look like in practice?</vt:lpstr>
      <vt:lpstr>Training of co-evaluation team</vt:lpstr>
      <vt:lpstr>How the team interacted</vt:lpstr>
      <vt:lpstr>Analysis</vt:lpstr>
      <vt:lpstr>What we learned along the way</vt:lpstr>
      <vt:lpstr>What was the impact of taking a co-production approach?</vt:lpstr>
      <vt:lpstr>Impact on the evaluation</vt:lpstr>
      <vt:lpstr>Impact on service</vt:lpstr>
      <vt:lpstr>Impact for individuals involved</vt:lpstr>
      <vt:lpstr>Impact on Scope</vt:lpstr>
      <vt:lpstr>Co-Production at Scope</vt:lpstr>
      <vt:lpstr>Thank you!  Questions?   jessica.bricknell@scope.org.uk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Hibberd</dc:creator>
  <cp:lastModifiedBy>Jessica Bricknell</cp:lastModifiedBy>
  <cp:revision>1</cp:revision>
  <dcterms:created xsi:type="dcterms:W3CDTF">2018-07-26T16:42:31Z</dcterms:created>
  <dcterms:modified xsi:type="dcterms:W3CDTF">2021-03-02T10:55:22Z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0x01010035C50FC1945575408679C7231B863475</vt:lpwstr>
  </property>
</Properties>
</file>